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41"/>
  </p:notesMasterIdLst>
  <p:sldIdLst>
    <p:sldId id="256" r:id="rId2"/>
    <p:sldId id="303" r:id="rId3"/>
    <p:sldId id="257" r:id="rId4"/>
    <p:sldId id="304" r:id="rId5"/>
    <p:sldId id="258" r:id="rId6"/>
    <p:sldId id="259" r:id="rId7"/>
    <p:sldId id="260" r:id="rId8"/>
    <p:sldId id="279" r:id="rId9"/>
    <p:sldId id="280" r:id="rId10"/>
    <p:sldId id="261" r:id="rId11"/>
    <p:sldId id="262" r:id="rId12"/>
    <p:sldId id="275" r:id="rId13"/>
    <p:sldId id="263" r:id="rId14"/>
    <p:sldId id="264" r:id="rId15"/>
    <p:sldId id="265" r:id="rId16"/>
    <p:sldId id="266" r:id="rId17"/>
    <p:sldId id="267" r:id="rId18"/>
    <p:sldId id="276" r:id="rId19"/>
    <p:sldId id="277" r:id="rId20"/>
    <p:sldId id="301" r:id="rId21"/>
    <p:sldId id="295" r:id="rId22"/>
    <p:sldId id="296" r:id="rId23"/>
    <p:sldId id="299" r:id="rId24"/>
    <p:sldId id="302" r:id="rId25"/>
    <p:sldId id="305" r:id="rId26"/>
    <p:sldId id="310" r:id="rId27"/>
    <p:sldId id="311" r:id="rId28"/>
    <p:sldId id="312" r:id="rId29"/>
    <p:sldId id="313" r:id="rId30"/>
    <p:sldId id="306" r:id="rId31"/>
    <p:sldId id="272" r:id="rId32"/>
    <p:sldId id="308" r:id="rId33"/>
    <p:sldId id="269" r:id="rId34"/>
    <p:sldId id="307" r:id="rId35"/>
    <p:sldId id="270" r:id="rId36"/>
    <p:sldId id="271" r:id="rId37"/>
    <p:sldId id="309" r:id="rId38"/>
    <p:sldId id="300" r:id="rId39"/>
    <p:sldId id="273" r:id="rId40"/>
  </p:sldIdLst>
  <p:sldSz cx="9144000" cy="5143500" type="screen16x9"/>
  <p:notesSz cx="9144000" cy="5143500"/>
  <p:embeddedFontLst>
    <p:embeddedFont>
      <p:font typeface="Calibri" panose="020F0502020204030204" pitchFamily="34" charset="0"/>
      <p:regular r:id="rId42"/>
      <p:bold r:id="rId43"/>
      <p:italic r:id="rId44"/>
      <p:boldItalic r:id="rId45"/>
    </p:embeddedFont>
    <p:embeddedFont>
      <p:font typeface="Helvetica Neue" panose="020B0604020202020204" charset="0"/>
      <p:bold r:id="rId46"/>
      <p:boldItalic r:id="rId47"/>
    </p:embeddedFont>
    <p:embeddedFont>
      <p:font typeface="Playfair Display" panose="00000500000000000000"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0F42CF-6FE1-4003-8FE0-78359B0E1E25}">
  <a:tblStyle styleId="{B20F42CF-6FE1-4003-8FE0-78359B0E1E2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p:scale>
          <a:sx n="100" d="100"/>
          <a:sy n="100" d="100"/>
        </p:scale>
        <p:origin x="946" y="58"/>
      </p:cViewPr>
      <p:guideLst>
        <p:guide orient="horz" pos="2880"/>
        <p:guide pos="2160"/>
      </p:guideLst>
    </p:cSldViewPr>
  </p:slideViewPr>
  <p:notesTextViewPr>
    <p:cViewPr>
      <p:scale>
        <a:sx n="1" d="1"/>
        <a:sy n="1" d="1"/>
      </p:scale>
      <p:origin x="0" y="0"/>
    </p:cViewPr>
  </p:notesTextViewPr>
  <p:sorterViewPr>
    <p:cViewPr>
      <p:scale>
        <a:sx n="100" d="100"/>
        <a:sy n="100" d="100"/>
      </p:scale>
      <p:origin x="0" y="-44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BBA41-2D24-4501-B9E1-AA632E3B581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IN"/>
        </a:p>
      </dgm:t>
    </dgm:pt>
    <dgm:pt modelId="{376D28DC-AC63-4651-A2EC-8B8DB095F7F0}">
      <dgm:prSet/>
      <dgm:spPr/>
      <dgm:t>
        <a:bodyPr/>
        <a:lstStyle/>
        <a:p>
          <a:r>
            <a:rPr lang="en-US" b="0" i="0"/>
            <a:t>Assessment of soil and climate conditions: The first step is to understand the soil type, moisture content, temperature, and climate conditions of the area where irrigation is to be implemented. This will help in determining the watering needs of the plants and the amount of water that needs to be used.</a:t>
          </a:r>
          <a:endParaRPr lang="en-IN"/>
        </a:p>
      </dgm:t>
    </dgm:pt>
    <dgm:pt modelId="{3BDAEB05-69CF-4033-AB8D-450EF79A6B82}" type="parTrans" cxnId="{40D8E185-D2D7-4673-AC76-18A537D9E5C1}">
      <dgm:prSet/>
      <dgm:spPr/>
      <dgm:t>
        <a:bodyPr/>
        <a:lstStyle/>
        <a:p>
          <a:endParaRPr lang="en-IN"/>
        </a:p>
      </dgm:t>
    </dgm:pt>
    <dgm:pt modelId="{838A1921-1AAA-4F1C-AB28-E354911312FF}" type="sibTrans" cxnId="{40D8E185-D2D7-4673-AC76-18A537D9E5C1}">
      <dgm:prSet/>
      <dgm:spPr/>
      <dgm:t>
        <a:bodyPr/>
        <a:lstStyle/>
        <a:p>
          <a:endParaRPr lang="en-IN"/>
        </a:p>
      </dgm:t>
    </dgm:pt>
    <dgm:pt modelId="{B972FF10-FAEC-492F-9FB3-92F8F3FBA1D4}">
      <dgm:prSet/>
      <dgm:spPr/>
      <dgm:t>
        <a:bodyPr/>
        <a:lstStyle/>
        <a:p>
          <a:r>
            <a:rPr lang="en-US" b="0" i="0"/>
            <a:t>Collection of data: Data on water usage, soil moisture levels, and weather patterns are collected using sensors, weather stations, and other monitoring equipment. The data is then transmitted to a central system for analysis.</a:t>
          </a:r>
          <a:endParaRPr lang="en-IN"/>
        </a:p>
      </dgm:t>
    </dgm:pt>
    <dgm:pt modelId="{47E9EB39-2986-415C-89AC-89DAF6BA838C}" type="parTrans" cxnId="{0A924AE8-CC7E-47DC-A2FF-8C08A66695DD}">
      <dgm:prSet/>
      <dgm:spPr/>
      <dgm:t>
        <a:bodyPr/>
        <a:lstStyle/>
        <a:p>
          <a:endParaRPr lang="en-IN"/>
        </a:p>
      </dgm:t>
    </dgm:pt>
    <dgm:pt modelId="{7F134A01-E4D5-4370-AF1B-1C97F69A8A3B}" type="sibTrans" cxnId="{0A924AE8-CC7E-47DC-A2FF-8C08A66695DD}">
      <dgm:prSet/>
      <dgm:spPr/>
      <dgm:t>
        <a:bodyPr/>
        <a:lstStyle/>
        <a:p>
          <a:endParaRPr lang="en-IN"/>
        </a:p>
      </dgm:t>
    </dgm:pt>
    <dgm:pt modelId="{EFE871E4-C989-4735-80CC-620AA6880996}">
      <dgm:prSet/>
      <dgm:spPr/>
      <dgm:t>
        <a:bodyPr/>
        <a:lstStyle/>
        <a:p>
          <a:r>
            <a:rPr lang="en-US" b="0" i="0" dirty="0"/>
            <a:t>Analysis of data: The data collected is analyzed to determine the optimal watering schedule for the plants. This includes taking into account the type of soil, weather conditions, and the water needs of the plants.</a:t>
          </a:r>
          <a:endParaRPr lang="en-IN" dirty="0"/>
        </a:p>
      </dgm:t>
    </dgm:pt>
    <dgm:pt modelId="{0934056B-2C77-4970-8AA5-570146080276}" type="parTrans" cxnId="{0F377677-3BB1-4678-97EB-B4C118B4B2C7}">
      <dgm:prSet/>
      <dgm:spPr/>
      <dgm:t>
        <a:bodyPr/>
        <a:lstStyle/>
        <a:p>
          <a:endParaRPr lang="en-IN"/>
        </a:p>
      </dgm:t>
    </dgm:pt>
    <dgm:pt modelId="{6737E9A2-5123-4D4A-96B5-7441956717FF}" type="sibTrans" cxnId="{0F377677-3BB1-4678-97EB-B4C118B4B2C7}">
      <dgm:prSet/>
      <dgm:spPr/>
      <dgm:t>
        <a:bodyPr/>
        <a:lstStyle/>
        <a:p>
          <a:endParaRPr lang="en-IN"/>
        </a:p>
      </dgm:t>
    </dgm:pt>
    <dgm:pt modelId="{35B5488D-0C6C-49D0-AC7F-D4211CA83E33}">
      <dgm:prSet/>
      <dgm:spPr/>
      <dgm:t>
        <a:bodyPr/>
        <a:lstStyle/>
        <a:p>
          <a:r>
            <a:rPr lang="en-US" b="0" i="0"/>
            <a:t>Control of irrigation system: Based on the analysis, the smart irrigation system automatically adjusts the watering schedule to match the needs of the plants. The system can be programmed to water at specific times, for specific periods, or based on the data collected.</a:t>
          </a:r>
          <a:endParaRPr lang="en-IN"/>
        </a:p>
      </dgm:t>
    </dgm:pt>
    <dgm:pt modelId="{44451D61-34DB-41D7-9559-305C11B37CAF}" type="parTrans" cxnId="{2303DF2D-9D00-481E-A8F5-8E9CED983CD0}">
      <dgm:prSet/>
      <dgm:spPr/>
      <dgm:t>
        <a:bodyPr/>
        <a:lstStyle/>
        <a:p>
          <a:endParaRPr lang="en-IN"/>
        </a:p>
      </dgm:t>
    </dgm:pt>
    <dgm:pt modelId="{30543467-7603-4F2F-A873-FAD6DC45D0F3}" type="sibTrans" cxnId="{2303DF2D-9D00-481E-A8F5-8E9CED983CD0}">
      <dgm:prSet/>
      <dgm:spPr/>
      <dgm:t>
        <a:bodyPr/>
        <a:lstStyle/>
        <a:p>
          <a:endParaRPr lang="en-IN"/>
        </a:p>
      </dgm:t>
    </dgm:pt>
    <dgm:pt modelId="{9084ADDD-ABF1-43AF-B2A2-BB3DB89689CA}">
      <dgm:prSet/>
      <dgm:spPr/>
      <dgm:t>
        <a:bodyPr/>
        <a:lstStyle/>
        <a:p>
          <a:r>
            <a:rPr lang="en-US" b="0" i="0"/>
            <a:t>Monitoring and evaluation: The system is monitored regularly to ensure that it is functioning optimally and to make any necessary adjustments. The system is also evaluated to determine its effectiveness in conserving water and improving plant growth.</a:t>
          </a:r>
          <a:endParaRPr lang="en-IN"/>
        </a:p>
      </dgm:t>
    </dgm:pt>
    <dgm:pt modelId="{7B568E90-0750-45A0-94AB-375D16A7E302}" type="parTrans" cxnId="{BD96AECC-F138-423E-AD8E-F2886448A968}">
      <dgm:prSet/>
      <dgm:spPr/>
      <dgm:t>
        <a:bodyPr/>
        <a:lstStyle/>
        <a:p>
          <a:endParaRPr lang="en-IN"/>
        </a:p>
      </dgm:t>
    </dgm:pt>
    <dgm:pt modelId="{7BF86536-2D1F-40B3-9C11-28624AE4D5A9}" type="sibTrans" cxnId="{BD96AECC-F138-423E-AD8E-F2886448A968}">
      <dgm:prSet/>
      <dgm:spPr/>
      <dgm:t>
        <a:bodyPr/>
        <a:lstStyle/>
        <a:p>
          <a:endParaRPr lang="en-IN"/>
        </a:p>
      </dgm:t>
    </dgm:pt>
    <dgm:pt modelId="{8B14C0C5-60DE-4FB5-8E67-86D7B2DB3960}">
      <dgm:prSet/>
      <dgm:spPr/>
      <dgm:t>
        <a:bodyPr/>
        <a:lstStyle/>
        <a:p>
          <a:r>
            <a:rPr lang="en-US" b="0" i="0"/>
            <a:t>Optimization: Over time, the system can be further optimized based on the data collected and the results achieved. This can include changes to the watering schedule, the types of sensors used, or the software algorithms used to control the system.</a:t>
          </a:r>
          <a:endParaRPr lang="en-IN"/>
        </a:p>
      </dgm:t>
    </dgm:pt>
    <dgm:pt modelId="{44E58663-DA0B-4693-8820-7D16F3DD359A}" type="parTrans" cxnId="{486F0CE7-4908-458B-894A-A85C28EE49C3}">
      <dgm:prSet/>
      <dgm:spPr/>
      <dgm:t>
        <a:bodyPr/>
        <a:lstStyle/>
        <a:p>
          <a:endParaRPr lang="en-IN"/>
        </a:p>
      </dgm:t>
    </dgm:pt>
    <dgm:pt modelId="{8738170B-071C-40C9-9718-C36C4DD31231}" type="sibTrans" cxnId="{486F0CE7-4908-458B-894A-A85C28EE49C3}">
      <dgm:prSet/>
      <dgm:spPr/>
      <dgm:t>
        <a:bodyPr/>
        <a:lstStyle/>
        <a:p>
          <a:endParaRPr lang="en-IN"/>
        </a:p>
      </dgm:t>
    </dgm:pt>
    <dgm:pt modelId="{D2109760-2AD9-4BD5-B1B4-48819BD36F00}" type="pres">
      <dgm:prSet presAssocID="{169BBA41-2D24-4501-B9E1-AA632E3B5817}" presName="diagram" presStyleCnt="0">
        <dgm:presLayoutVars>
          <dgm:dir/>
          <dgm:resizeHandles val="exact"/>
        </dgm:presLayoutVars>
      </dgm:prSet>
      <dgm:spPr/>
    </dgm:pt>
    <dgm:pt modelId="{857D44A5-7882-40EA-8E6A-2B6C2DF2B0A7}" type="pres">
      <dgm:prSet presAssocID="{376D28DC-AC63-4651-A2EC-8B8DB095F7F0}" presName="node" presStyleLbl="node1" presStyleIdx="0" presStyleCnt="6">
        <dgm:presLayoutVars>
          <dgm:bulletEnabled val="1"/>
        </dgm:presLayoutVars>
      </dgm:prSet>
      <dgm:spPr/>
    </dgm:pt>
    <dgm:pt modelId="{72A5E9FE-C076-45B2-8033-66188ACAAF99}" type="pres">
      <dgm:prSet presAssocID="{838A1921-1AAA-4F1C-AB28-E354911312FF}" presName="sibTrans" presStyleCnt="0"/>
      <dgm:spPr/>
    </dgm:pt>
    <dgm:pt modelId="{E3948F66-4465-499A-985E-734390BB70C1}" type="pres">
      <dgm:prSet presAssocID="{B972FF10-FAEC-492F-9FB3-92F8F3FBA1D4}" presName="node" presStyleLbl="node1" presStyleIdx="1" presStyleCnt="6">
        <dgm:presLayoutVars>
          <dgm:bulletEnabled val="1"/>
        </dgm:presLayoutVars>
      </dgm:prSet>
      <dgm:spPr/>
    </dgm:pt>
    <dgm:pt modelId="{2B9D6120-0706-4894-979F-B091C567D80C}" type="pres">
      <dgm:prSet presAssocID="{7F134A01-E4D5-4370-AF1B-1C97F69A8A3B}" presName="sibTrans" presStyleCnt="0"/>
      <dgm:spPr/>
    </dgm:pt>
    <dgm:pt modelId="{F5316CF5-0089-49F5-9D94-4FF8CC9CB8D1}" type="pres">
      <dgm:prSet presAssocID="{EFE871E4-C989-4735-80CC-620AA6880996}" presName="node" presStyleLbl="node1" presStyleIdx="2" presStyleCnt="6">
        <dgm:presLayoutVars>
          <dgm:bulletEnabled val="1"/>
        </dgm:presLayoutVars>
      </dgm:prSet>
      <dgm:spPr/>
    </dgm:pt>
    <dgm:pt modelId="{75F1469C-00C3-4932-AA73-D23628856D9C}" type="pres">
      <dgm:prSet presAssocID="{6737E9A2-5123-4D4A-96B5-7441956717FF}" presName="sibTrans" presStyleCnt="0"/>
      <dgm:spPr/>
    </dgm:pt>
    <dgm:pt modelId="{A9AB045B-01C0-4446-8A9A-124672446AAC}" type="pres">
      <dgm:prSet presAssocID="{35B5488D-0C6C-49D0-AC7F-D4211CA83E33}" presName="node" presStyleLbl="node1" presStyleIdx="3" presStyleCnt="6">
        <dgm:presLayoutVars>
          <dgm:bulletEnabled val="1"/>
        </dgm:presLayoutVars>
      </dgm:prSet>
      <dgm:spPr/>
    </dgm:pt>
    <dgm:pt modelId="{7AE90FAB-6489-4EBF-9EEC-83639CDD69F4}" type="pres">
      <dgm:prSet presAssocID="{30543467-7603-4F2F-A873-FAD6DC45D0F3}" presName="sibTrans" presStyleCnt="0"/>
      <dgm:spPr/>
    </dgm:pt>
    <dgm:pt modelId="{00645FA1-1C1D-424D-BC1B-468357F10D4B}" type="pres">
      <dgm:prSet presAssocID="{9084ADDD-ABF1-43AF-B2A2-BB3DB89689CA}" presName="node" presStyleLbl="node1" presStyleIdx="4" presStyleCnt="6">
        <dgm:presLayoutVars>
          <dgm:bulletEnabled val="1"/>
        </dgm:presLayoutVars>
      </dgm:prSet>
      <dgm:spPr/>
    </dgm:pt>
    <dgm:pt modelId="{0CC6434E-FCA6-44EA-B8C8-EACB82F8FE56}" type="pres">
      <dgm:prSet presAssocID="{7BF86536-2D1F-40B3-9C11-28624AE4D5A9}" presName="sibTrans" presStyleCnt="0"/>
      <dgm:spPr/>
    </dgm:pt>
    <dgm:pt modelId="{3937A310-07E0-4E06-9068-7B5BD42BA5C2}" type="pres">
      <dgm:prSet presAssocID="{8B14C0C5-60DE-4FB5-8E67-86D7B2DB3960}" presName="node" presStyleLbl="node1" presStyleIdx="5" presStyleCnt="6">
        <dgm:presLayoutVars>
          <dgm:bulletEnabled val="1"/>
        </dgm:presLayoutVars>
      </dgm:prSet>
      <dgm:spPr/>
    </dgm:pt>
  </dgm:ptLst>
  <dgm:cxnLst>
    <dgm:cxn modelId="{2303DF2D-9D00-481E-A8F5-8E9CED983CD0}" srcId="{169BBA41-2D24-4501-B9E1-AA632E3B5817}" destId="{35B5488D-0C6C-49D0-AC7F-D4211CA83E33}" srcOrd="3" destOrd="0" parTransId="{44451D61-34DB-41D7-9559-305C11B37CAF}" sibTransId="{30543467-7603-4F2F-A873-FAD6DC45D0F3}"/>
    <dgm:cxn modelId="{EFA2AC63-1D51-4D48-A47F-A31DA9FF5DC0}" type="presOf" srcId="{B972FF10-FAEC-492F-9FB3-92F8F3FBA1D4}" destId="{E3948F66-4465-499A-985E-734390BB70C1}" srcOrd="0" destOrd="0" presId="urn:microsoft.com/office/officeart/2005/8/layout/default"/>
    <dgm:cxn modelId="{CB7E5365-8A88-4C19-BAB6-DB592CD7CC51}" type="presOf" srcId="{EFE871E4-C989-4735-80CC-620AA6880996}" destId="{F5316CF5-0089-49F5-9D94-4FF8CC9CB8D1}" srcOrd="0" destOrd="0" presId="urn:microsoft.com/office/officeart/2005/8/layout/default"/>
    <dgm:cxn modelId="{19074D6C-B47B-4D17-A1E7-284B59328850}" type="presOf" srcId="{35B5488D-0C6C-49D0-AC7F-D4211CA83E33}" destId="{A9AB045B-01C0-4446-8A9A-124672446AAC}" srcOrd="0" destOrd="0" presId="urn:microsoft.com/office/officeart/2005/8/layout/default"/>
    <dgm:cxn modelId="{0F377677-3BB1-4678-97EB-B4C118B4B2C7}" srcId="{169BBA41-2D24-4501-B9E1-AA632E3B5817}" destId="{EFE871E4-C989-4735-80CC-620AA6880996}" srcOrd="2" destOrd="0" parTransId="{0934056B-2C77-4970-8AA5-570146080276}" sibTransId="{6737E9A2-5123-4D4A-96B5-7441956717FF}"/>
    <dgm:cxn modelId="{40D8E185-D2D7-4673-AC76-18A537D9E5C1}" srcId="{169BBA41-2D24-4501-B9E1-AA632E3B5817}" destId="{376D28DC-AC63-4651-A2EC-8B8DB095F7F0}" srcOrd="0" destOrd="0" parTransId="{3BDAEB05-69CF-4033-AB8D-450EF79A6B82}" sibTransId="{838A1921-1AAA-4F1C-AB28-E354911312FF}"/>
    <dgm:cxn modelId="{34620886-A29A-4951-90A8-5B1301AC69B5}" type="presOf" srcId="{376D28DC-AC63-4651-A2EC-8B8DB095F7F0}" destId="{857D44A5-7882-40EA-8E6A-2B6C2DF2B0A7}" srcOrd="0" destOrd="0" presId="urn:microsoft.com/office/officeart/2005/8/layout/default"/>
    <dgm:cxn modelId="{861ED79A-A193-4998-AB10-2A47187DDD9E}" type="presOf" srcId="{8B14C0C5-60DE-4FB5-8E67-86D7B2DB3960}" destId="{3937A310-07E0-4E06-9068-7B5BD42BA5C2}" srcOrd="0" destOrd="0" presId="urn:microsoft.com/office/officeart/2005/8/layout/default"/>
    <dgm:cxn modelId="{5095D3A1-D06E-47AB-B07C-D8BB33FA5612}" type="presOf" srcId="{9084ADDD-ABF1-43AF-B2A2-BB3DB89689CA}" destId="{00645FA1-1C1D-424D-BC1B-468357F10D4B}" srcOrd="0" destOrd="0" presId="urn:microsoft.com/office/officeart/2005/8/layout/default"/>
    <dgm:cxn modelId="{B417B1B0-9688-489D-8CEE-45F8E86ED3E9}" type="presOf" srcId="{169BBA41-2D24-4501-B9E1-AA632E3B5817}" destId="{D2109760-2AD9-4BD5-B1B4-48819BD36F00}" srcOrd="0" destOrd="0" presId="urn:microsoft.com/office/officeart/2005/8/layout/default"/>
    <dgm:cxn modelId="{BD96AECC-F138-423E-AD8E-F2886448A968}" srcId="{169BBA41-2D24-4501-B9E1-AA632E3B5817}" destId="{9084ADDD-ABF1-43AF-B2A2-BB3DB89689CA}" srcOrd="4" destOrd="0" parTransId="{7B568E90-0750-45A0-94AB-375D16A7E302}" sibTransId="{7BF86536-2D1F-40B3-9C11-28624AE4D5A9}"/>
    <dgm:cxn modelId="{486F0CE7-4908-458B-894A-A85C28EE49C3}" srcId="{169BBA41-2D24-4501-B9E1-AA632E3B5817}" destId="{8B14C0C5-60DE-4FB5-8E67-86D7B2DB3960}" srcOrd="5" destOrd="0" parTransId="{44E58663-DA0B-4693-8820-7D16F3DD359A}" sibTransId="{8738170B-071C-40C9-9718-C36C4DD31231}"/>
    <dgm:cxn modelId="{0A924AE8-CC7E-47DC-A2FF-8C08A66695DD}" srcId="{169BBA41-2D24-4501-B9E1-AA632E3B5817}" destId="{B972FF10-FAEC-492F-9FB3-92F8F3FBA1D4}" srcOrd="1" destOrd="0" parTransId="{47E9EB39-2986-415C-89AC-89DAF6BA838C}" sibTransId="{7F134A01-E4D5-4370-AF1B-1C97F69A8A3B}"/>
    <dgm:cxn modelId="{4C7D007D-3C4E-40C2-B869-9E7BDD942E71}" type="presParOf" srcId="{D2109760-2AD9-4BD5-B1B4-48819BD36F00}" destId="{857D44A5-7882-40EA-8E6A-2B6C2DF2B0A7}" srcOrd="0" destOrd="0" presId="urn:microsoft.com/office/officeart/2005/8/layout/default"/>
    <dgm:cxn modelId="{ED2D2813-C014-4673-98EF-3E12E00E8238}" type="presParOf" srcId="{D2109760-2AD9-4BD5-B1B4-48819BD36F00}" destId="{72A5E9FE-C076-45B2-8033-66188ACAAF99}" srcOrd="1" destOrd="0" presId="urn:microsoft.com/office/officeart/2005/8/layout/default"/>
    <dgm:cxn modelId="{389A0F37-70BB-44AD-8E18-9864E3354F8C}" type="presParOf" srcId="{D2109760-2AD9-4BD5-B1B4-48819BD36F00}" destId="{E3948F66-4465-499A-985E-734390BB70C1}" srcOrd="2" destOrd="0" presId="urn:microsoft.com/office/officeart/2005/8/layout/default"/>
    <dgm:cxn modelId="{DBB36821-1CF8-4DA0-BCB6-5A3D25938911}" type="presParOf" srcId="{D2109760-2AD9-4BD5-B1B4-48819BD36F00}" destId="{2B9D6120-0706-4894-979F-B091C567D80C}" srcOrd="3" destOrd="0" presId="urn:microsoft.com/office/officeart/2005/8/layout/default"/>
    <dgm:cxn modelId="{551C1945-C4BB-45C4-A2A6-4A32F332F55B}" type="presParOf" srcId="{D2109760-2AD9-4BD5-B1B4-48819BD36F00}" destId="{F5316CF5-0089-49F5-9D94-4FF8CC9CB8D1}" srcOrd="4" destOrd="0" presId="urn:microsoft.com/office/officeart/2005/8/layout/default"/>
    <dgm:cxn modelId="{7E29611C-5682-48B4-A8CB-28F58C1347B2}" type="presParOf" srcId="{D2109760-2AD9-4BD5-B1B4-48819BD36F00}" destId="{75F1469C-00C3-4932-AA73-D23628856D9C}" srcOrd="5" destOrd="0" presId="urn:microsoft.com/office/officeart/2005/8/layout/default"/>
    <dgm:cxn modelId="{CFA3F54B-B05C-490D-8856-DB7DE9B56F4A}" type="presParOf" srcId="{D2109760-2AD9-4BD5-B1B4-48819BD36F00}" destId="{A9AB045B-01C0-4446-8A9A-124672446AAC}" srcOrd="6" destOrd="0" presId="urn:microsoft.com/office/officeart/2005/8/layout/default"/>
    <dgm:cxn modelId="{E7F07549-E7D4-4C09-8319-0A0156C4CF10}" type="presParOf" srcId="{D2109760-2AD9-4BD5-B1B4-48819BD36F00}" destId="{7AE90FAB-6489-4EBF-9EEC-83639CDD69F4}" srcOrd="7" destOrd="0" presId="urn:microsoft.com/office/officeart/2005/8/layout/default"/>
    <dgm:cxn modelId="{7706AB16-EE3B-4B5B-A70D-A4BDCAC70E8D}" type="presParOf" srcId="{D2109760-2AD9-4BD5-B1B4-48819BD36F00}" destId="{00645FA1-1C1D-424D-BC1B-468357F10D4B}" srcOrd="8" destOrd="0" presId="urn:microsoft.com/office/officeart/2005/8/layout/default"/>
    <dgm:cxn modelId="{DFDBA81B-EF20-4490-A694-CE2BE33C91AD}" type="presParOf" srcId="{D2109760-2AD9-4BD5-B1B4-48819BD36F00}" destId="{0CC6434E-FCA6-44EA-B8C8-EACB82F8FE56}" srcOrd="9" destOrd="0" presId="urn:microsoft.com/office/officeart/2005/8/layout/default"/>
    <dgm:cxn modelId="{D158D34A-59F4-4559-ADD9-98A5BD5D4BEB}" type="presParOf" srcId="{D2109760-2AD9-4BD5-B1B4-48819BD36F00}" destId="{3937A310-07E0-4E06-9068-7B5BD42BA5C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A556B-E51E-4CD1-814F-350C337EBC91}"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IN"/>
        </a:p>
      </dgm:t>
    </dgm:pt>
    <dgm:pt modelId="{6F13C65B-3C2B-44DF-9680-33F10356FAD0}">
      <dgm:prSet/>
      <dgm:spPr/>
      <dgm:t>
        <a:bodyPr/>
        <a:lstStyle/>
        <a:p>
          <a:r>
            <a:rPr lang="en-IN" dirty="0"/>
            <a:t>Smart irrigation technologies can also involve the use of water-soluble polymers to help retain water near the roots of plants. </a:t>
          </a:r>
        </a:p>
      </dgm:t>
    </dgm:pt>
    <dgm:pt modelId="{DE01F672-698C-4DA1-8BC7-722C228FC803}" type="parTrans" cxnId="{55FDAB3B-4AFF-4CC2-B0AC-AE44702F653B}">
      <dgm:prSet/>
      <dgm:spPr/>
      <dgm:t>
        <a:bodyPr/>
        <a:lstStyle/>
        <a:p>
          <a:endParaRPr lang="en-IN"/>
        </a:p>
      </dgm:t>
    </dgm:pt>
    <dgm:pt modelId="{B3261533-29E3-4E54-905A-F00CDCF27898}" type="sibTrans" cxnId="{55FDAB3B-4AFF-4CC2-B0AC-AE44702F653B}">
      <dgm:prSet/>
      <dgm:spPr/>
      <dgm:t>
        <a:bodyPr/>
        <a:lstStyle/>
        <a:p>
          <a:endParaRPr lang="en-IN"/>
        </a:p>
      </dgm:t>
    </dgm:pt>
    <dgm:pt modelId="{F7217E30-8F46-4F58-ABDF-6ED383E7BEB5}">
      <dgm:prSet/>
      <dgm:spPr/>
      <dgm:t>
        <a:bodyPr/>
        <a:lstStyle/>
        <a:p>
          <a:r>
            <a:rPr lang="en-IN"/>
            <a:t>These polymers absorb and store water in the soil, making it available to plants when needed. </a:t>
          </a:r>
        </a:p>
      </dgm:t>
    </dgm:pt>
    <dgm:pt modelId="{A403B99B-8A2F-418E-A184-A2B552635B82}" type="parTrans" cxnId="{028FA464-2D3E-4C47-B588-B6346221B926}">
      <dgm:prSet/>
      <dgm:spPr/>
      <dgm:t>
        <a:bodyPr/>
        <a:lstStyle/>
        <a:p>
          <a:endParaRPr lang="en-IN"/>
        </a:p>
      </dgm:t>
    </dgm:pt>
    <dgm:pt modelId="{B18945A7-026D-4BA9-8C32-3657CC8DB155}" type="sibTrans" cxnId="{028FA464-2D3E-4C47-B588-B6346221B926}">
      <dgm:prSet/>
      <dgm:spPr/>
      <dgm:t>
        <a:bodyPr/>
        <a:lstStyle/>
        <a:p>
          <a:endParaRPr lang="en-IN"/>
        </a:p>
      </dgm:t>
    </dgm:pt>
    <dgm:pt modelId="{CBD82454-646B-47F4-964A-E76E97015F3C}">
      <dgm:prSet/>
      <dgm:spPr/>
      <dgm:t>
        <a:bodyPr/>
        <a:lstStyle/>
        <a:p>
          <a:r>
            <a:rPr lang="en-IN"/>
            <a:t>The use of polymers can help to reduce the amount of water required for irrigation, as the water is released slowly into the soil.</a:t>
          </a:r>
        </a:p>
      </dgm:t>
    </dgm:pt>
    <dgm:pt modelId="{2E78A45F-0A11-449E-AAAD-0181F32A40D8}" type="parTrans" cxnId="{8B353C18-834C-48F3-A13C-EC7690CBD081}">
      <dgm:prSet/>
      <dgm:spPr/>
      <dgm:t>
        <a:bodyPr/>
        <a:lstStyle/>
        <a:p>
          <a:endParaRPr lang="en-IN"/>
        </a:p>
      </dgm:t>
    </dgm:pt>
    <dgm:pt modelId="{67EC5B6A-DBAC-46F4-A02F-DDCC676A04E9}" type="sibTrans" cxnId="{8B353C18-834C-48F3-A13C-EC7690CBD081}">
      <dgm:prSet/>
      <dgm:spPr/>
      <dgm:t>
        <a:bodyPr/>
        <a:lstStyle/>
        <a:p>
          <a:endParaRPr lang="en-IN"/>
        </a:p>
      </dgm:t>
    </dgm:pt>
    <dgm:pt modelId="{BA98F673-FE3C-474B-93C2-9DBC8AD4574D}">
      <dgm:prSet/>
      <dgm:spPr/>
      <dgm:t>
        <a:bodyPr/>
        <a:lstStyle/>
        <a:p>
          <a:r>
            <a:rPr lang="en-IN"/>
            <a:t>Finally, smart irrigation technologies can also include the use of various control systems, such as valves and pumps, to regulate the flow of water. This helps to ensure that the right amount of water is being applied to the soil in the right areas</a:t>
          </a:r>
        </a:p>
      </dgm:t>
    </dgm:pt>
    <dgm:pt modelId="{B7DE4B09-5EF5-47EB-8D4E-6855F43E6298}" type="parTrans" cxnId="{36020472-F9C9-480A-8A5B-6D4A01E3989E}">
      <dgm:prSet/>
      <dgm:spPr/>
      <dgm:t>
        <a:bodyPr/>
        <a:lstStyle/>
        <a:p>
          <a:endParaRPr lang="en-IN"/>
        </a:p>
      </dgm:t>
    </dgm:pt>
    <dgm:pt modelId="{836C9EEF-A8AC-4051-B4B1-55D361814DE4}" type="sibTrans" cxnId="{36020472-F9C9-480A-8A5B-6D4A01E3989E}">
      <dgm:prSet/>
      <dgm:spPr/>
      <dgm:t>
        <a:bodyPr/>
        <a:lstStyle/>
        <a:p>
          <a:endParaRPr lang="en-IN"/>
        </a:p>
      </dgm:t>
    </dgm:pt>
    <dgm:pt modelId="{C31B604F-CB9C-473D-8DAD-E6E25516378B}" type="pres">
      <dgm:prSet presAssocID="{11AA556B-E51E-4CD1-814F-350C337EBC91}" presName="Name0" presStyleCnt="0">
        <dgm:presLayoutVars>
          <dgm:dir/>
          <dgm:resizeHandles val="exact"/>
        </dgm:presLayoutVars>
      </dgm:prSet>
      <dgm:spPr/>
    </dgm:pt>
    <dgm:pt modelId="{E4BF6BD8-DCFC-47EF-9D12-06EA159FD88A}" type="pres">
      <dgm:prSet presAssocID="{6F13C65B-3C2B-44DF-9680-33F10356FAD0}" presName="node" presStyleLbl="node1" presStyleIdx="0" presStyleCnt="4" custAng="0">
        <dgm:presLayoutVars>
          <dgm:bulletEnabled val="1"/>
        </dgm:presLayoutVars>
      </dgm:prSet>
      <dgm:spPr/>
    </dgm:pt>
    <dgm:pt modelId="{D80A3F7F-8E5A-4FD6-92C2-FB4C33679D5D}" type="pres">
      <dgm:prSet presAssocID="{B3261533-29E3-4E54-905A-F00CDCF27898}" presName="sibTrans" presStyleCnt="0"/>
      <dgm:spPr/>
    </dgm:pt>
    <dgm:pt modelId="{3FBA1DAF-4898-41B5-8C4C-0BFA4812727F}" type="pres">
      <dgm:prSet presAssocID="{F7217E30-8F46-4F58-ABDF-6ED383E7BEB5}" presName="node" presStyleLbl="node1" presStyleIdx="1" presStyleCnt="4">
        <dgm:presLayoutVars>
          <dgm:bulletEnabled val="1"/>
        </dgm:presLayoutVars>
      </dgm:prSet>
      <dgm:spPr/>
    </dgm:pt>
    <dgm:pt modelId="{399E0C05-194D-4DFB-9C76-B7160820D922}" type="pres">
      <dgm:prSet presAssocID="{B18945A7-026D-4BA9-8C32-3657CC8DB155}" presName="sibTrans" presStyleCnt="0"/>
      <dgm:spPr/>
    </dgm:pt>
    <dgm:pt modelId="{69528536-0EE1-42C8-A19C-F6413DE5642F}" type="pres">
      <dgm:prSet presAssocID="{CBD82454-646B-47F4-964A-E76E97015F3C}" presName="node" presStyleLbl="node1" presStyleIdx="2" presStyleCnt="4">
        <dgm:presLayoutVars>
          <dgm:bulletEnabled val="1"/>
        </dgm:presLayoutVars>
      </dgm:prSet>
      <dgm:spPr/>
    </dgm:pt>
    <dgm:pt modelId="{B59FE436-13BD-4191-8C44-1FF9920597D8}" type="pres">
      <dgm:prSet presAssocID="{67EC5B6A-DBAC-46F4-A02F-DDCC676A04E9}" presName="sibTrans" presStyleCnt="0"/>
      <dgm:spPr/>
    </dgm:pt>
    <dgm:pt modelId="{6A199E2E-D0B5-4CF1-9D64-DB8579171B2D}" type="pres">
      <dgm:prSet presAssocID="{BA98F673-FE3C-474B-93C2-9DBC8AD4574D}" presName="node" presStyleLbl="node1" presStyleIdx="3" presStyleCnt="4">
        <dgm:presLayoutVars>
          <dgm:bulletEnabled val="1"/>
        </dgm:presLayoutVars>
      </dgm:prSet>
      <dgm:spPr/>
    </dgm:pt>
  </dgm:ptLst>
  <dgm:cxnLst>
    <dgm:cxn modelId="{8B353C18-834C-48F3-A13C-EC7690CBD081}" srcId="{11AA556B-E51E-4CD1-814F-350C337EBC91}" destId="{CBD82454-646B-47F4-964A-E76E97015F3C}" srcOrd="2" destOrd="0" parTransId="{2E78A45F-0A11-449E-AAAD-0181F32A40D8}" sibTransId="{67EC5B6A-DBAC-46F4-A02F-DDCC676A04E9}"/>
    <dgm:cxn modelId="{55FDAB3B-4AFF-4CC2-B0AC-AE44702F653B}" srcId="{11AA556B-E51E-4CD1-814F-350C337EBC91}" destId="{6F13C65B-3C2B-44DF-9680-33F10356FAD0}" srcOrd="0" destOrd="0" parTransId="{DE01F672-698C-4DA1-8BC7-722C228FC803}" sibTransId="{B3261533-29E3-4E54-905A-F00CDCF27898}"/>
    <dgm:cxn modelId="{028FA464-2D3E-4C47-B588-B6346221B926}" srcId="{11AA556B-E51E-4CD1-814F-350C337EBC91}" destId="{F7217E30-8F46-4F58-ABDF-6ED383E7BEB5}" srcOrd="1" destOrd="0" parTransId="{A403B99B-8A2F-418E-A184-A2B552635B82}" sibTransId="{B18945A7-026D-4BA9-8C32-3657CC8DB155}"/>
    <dgm:cxn modelId="{418B1F4F-1CAD-49B1-BDF4-6EAB9BD0A0C6}" type="presOf" srcId="{6F13C65B-3C2B-44DF-9680-33F10356FAD0}" destId="{E4BF6BD8-DCFC-47EF-9D12-06EA159FD88A}" srcOrd="0" destOrd="0" presId="urn:microsoft.com/office/officeart/2005/8/layout/hList6"/>
    <dgm:cxn modelId="{36020472-F9C9-480A-8A5B-6D4A01E3989E}" srcId="{11AA556B-E51E-4CD1-814F-350C337EBC91}" destId="{BA98F673-FE3C-474B-93C2-9DBC8AD4574D}" srcOrd="3" destOrd="0" parTransId="{B7DE4B09-5EF5-47EB-8D4E-6855F43E6298}" sibTransId="{836C9EEF-A8AC-4051-B4B1-55D361814DE4}"/>
    <dgm:cxn modelId="{32B6B696-086F-4A1D-A45F-22B18506849A}" type="presOf" srcId="{11AA556B-E51E-4CD1-814F-350C337EBC91}" destId="{C31B604F-CB9C-473D-8DAD-E6E25516378B}" srcOrd="0" destOrd="0" presId="urn:microsoft.com/office/officeart/2005/8/layout/hList6"/>
    <dgm:cxn modelId="{01EF079A-D288-4B91-B1F3-A4181E5F96FC}" type="presOf" srcId="{BA98F673-FE3C-474B-93C2-9DBC8AD4574D}" destId="{6A199E2E-D0B5-4CF1-9D64-DB8579171B2D}" srcOrd="0" destOrd="0" presId="urn:microsoft.com/office/officeart/2005/8/layout/hList6"/>
    <dgm:cxn modelId="{0F0CE2E2-CE8B-4166-A786-7D4ABFCC693E}" type="presOf" srcId="{F7217E30-8F46-4F58-ABDF-6ED383E7BEB5}" destId="{3FBA1DAF-4898-41B5-8C4C-0BFA4812727F}" srcOrd="0" destOrd="0" presId="urn:microsoft.com/office/officeart/2005/8/layout/hList6"/>
    <dgm:cxn modelId="{C5C4F1E5-42E3-4B64-9671-FA660EABE634}" type="presOf" srcId="{CBD82454-646B-47F4-964A-E76E97015F3C}" destId="{69528536-0EE1-42C8-A19C-F6413DE5642F}" srcOrd="0" destOrd="0" presId="urn:microsoft.com/office/officeart/2005/8/layout/hList6"/>
    <dgm:cxn modelId="{8A7F7C13-BB4E-4A13-906F-06C49124F1B7}" type="presParOf" srcId="{C31B604F-CB9C-473D-8DAD-E6E25516378B}" destId="{E4BF6BD8-DCFC-47EF-9D12-06EA159FD88A}" srcOrd="0" destOrd="0" presId="urn:microsoft.com/office/officeart/2005/8/layout/hList6"/>
    <dgm:cxn modelId="{50DB7E53-4F7C-4E41-A131-87E1F3E0D511}" type="presParOf" srcId="{C31B604F-CB9C-473D-8DAD-E6E25516378B}" destId="{D80A3F7F-8E5A-4FD6-92C2-FB4C33679D5D}" srcOrd="1" destOrd="0" presId="urn:microsoft.com/office/officeart/2005/8/layout/hList6"/>
    <dgm:cxn modelId="{931561FE-1FD4-47C8-A071-2931E9E26EFD}" type="presParOf" srcId="{C31B604F-CB9C-473D-8DAD-E6E25516378B}" destId="{3FBA1DAF-4898-41B5-8C4C-0BFA4812727F}" srcOrd="2" destOrd="0" presId="urn:microsoft.com/office/officeart/2005/8/layout/hList6"/>
    <dgm:cxn modelId="{FFBA73D6-33F6-482C-AA6B-A3CF786D5C60}" type="presParOf" srcId="{C31B604F-CB9C-473D-8DAD-E6E25516378B}" destId="{399E0C05-194D-4DFB-9C76-B7160820D922}" srcOrd="3" destOrd="0" presId="urn:microsoft.com/office/officeart/2005/8/layout/hList6"/>
    <dgm:cxn modelId="{715047ED-AAD3-4080-B4FE-6BB27AA861E7}" type="presParOf" srcId="{C31B604F-CB9C-473D-8DAD-E6E25516378B}" destId="{69528536-0EE1-42C8-A19C-F6413DE5642F}" srcOrd="4" destOrd="0" presId="urn:microsoft.com/office/officeart/2005/8/layout/hList6"/>
    <dgm:cxn modelId="{EA8496F3-6165-4A82-A82C-3FB941B302C6}" type="presParOf" srcId="{C31B604F-CB9C-473D-8DAD-E6E25516378B}" destId="{B59FE436-13BD-4191-8C44-1FF9920597D8}" srcOrd="5" destOrd="0" presId="urn:microsoft.com/office/officeart/2005/8/layout/hList6"/>
    <dgm:cxn modelId="{186673FC-4144-48D3-81FE-E5FE9A81F803}" type="presParOf" srcId="{C31B604F-CB9C-473D-8DAD-E6E25516378B}" destId="{6A199E2E-D0B5-4CF1-9D64-DB8579171B2D}" srcOrd="6"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EA3D99-B42B-406C-A204-B551B662B8C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IN"/>
        </a:p>
      </dgm:t>
    </dgm:pt>
    <dgm:pt modelId="{1393246B-160C-4CCE-B4FA-DDF3EF50F204}">
      <dgm:prSet/>
      <dgm:spPr/>
      <dgm:t>
        <a:bodyPr/>
        <a:lstStyle/>
        <a:p>
          <a:r>
            <a:rPr lang="en-US" b="0" i="0"/>
            <a:t>Water Quality: The water quality should be tested to determine the pH level, total dissolved solids (TDS), electrical conductivity (EC), and the presence of any contaminants such as salts, minerals, or heavy metals. This information is used to determine the suitability of the water for irrigation and to adjust the water quality as needed.</a:t>
          </a:r>
          <a:endParaRPr lang="en-IN" b="0" i="0"/>
        </a:p>
      </dgm:t>
    </dgm:pt>
    <dgm:pt modelId="{CF5D0898-FCCB-46DB-8F6F-F5D7DDEC77B5}" type="parTrans" cxnId="{B0ECEA02-6B9E-4051-A524-A4D2A610EBA7}">
      <dgm:prSet/>
      <dgm:spPr/>
      <dgm:t>
        <a:bodyPr/>
        <a:lstStyle/>
        <a:p>
          <a:endParaRPr lang="en-IN"/>
        </a:p>
      </dgm:t>
    </dgm:pt>
    <dgm:pt modelId="{B8A032DA-EB52-48A9-8020-4DE00D776328}" type="sibTrans" cxnId="{B0ECEA02-6B9E-4051-A524-A4D2A610EBA7}">
      <dgm:prSet/>
      <dgm:spPr/>
      <dgm:t>
        <a:bodyPr/>
        <a:lstStyle/>
        <a:p>
          <a:endParaRPr lang="en-IN"/>
        </a:p>
      </dgm:t>
    </dgm:pt>
    <dgm:pt modelId="{040979A4-C96B-4620-94A3-E31F011FE2E6}">
      <dgm:prSet/>
      <dgm:spPr/>
      <dgm:t>
        <a:bodyPr/>
        <a:lstStyle/>
        <a:p>
          <a:r>
            <a:rPr lang="en-US" b="0" i="0"/>
            <a:t>Soil Chemistry: The soil chemistry should be analyzed to determine the nutrient content, pH level, and the presence of any contaminants such as salts, minerals, or heavy metals. This information is used to determine the suitability of the soil for growing plants and to adjust the soil chemistry as needed.</a:t>
          </a:r>
          <a:endParaRPr lang="en-IN"/>
        </a:p>
      </dgm:t>
    </dgm:pt>
    <dgm:pt modelId="{57BF7AAC-ACB9-4285-8CE0-174507E71F17}" type="parTrans" cxnId="{D15EE9F7-4DD4-4231-AA66-155890CB7549}">
      <dgm:prSet/>
      <dgm:spPr/>
      <dgm:t>
        <a:bodyPr/>
        <a:lstStyle/>
        <a:p>
          <a:endParaRPr lang="en-IN"/>
        </a:p>
      </dgm:t>
    </dgm:pt>
    <dgm:pt modelId="{0F6DDF3B-A215-42B7-A552-E413C3A11868}" type="sibTrans" cxnId="{D15EE9F7-4DD4-4231-AA66-155890CB7549}">
      <dgm:prSet/>
      <dgm:spPr/>
      <dgm:t>
        <a:bodyPr/>
        <a:lstStyle/>
        <a:p>
          <a:endParaRPr lang="en-IN"/>
        </a:p>
      </dgm:t>
    </dgm:pt>
    <dgm:pt modelId="{397B4266-7FEC-4272-A7A9-664CD22B2230}">
      <dgm:prSet/>
      <dgm:spPr/>
      <dgm:t>
        <a:bodyPr/>
        <a:lstStyle/>
        <a:p>
          <a:r>
            <a:rPr lang="en-US" b="0" i="0"/>
            <a:t>Fertilizers: Fertilizers can be added to the irrigation water to provide the plants with the necessary nutrients for optimal growth. The type and amount of fertilizer used will depend on the specific requirements of the plants and the soil chemistry.</a:t>
          </a:r>
          <a:endParaRPr lang="en-IN"/>
        </a:p>
      </dgm:t>
    </dgm:pt>
    <dgm:pt modelId="{AC239D8B-8A7F-4E43-946F-48DA4FFC6DF9}" type="parTrans" cxnId="{8238B478-4816-46E2-B7DB-0BC7DB118D64}">
      <dgm:prSet/>
      <dgm:spPr/>
      <dgm:t>
        <a:bodyPr/>
        <a:lstStyle/>
        <a:p>
          <a:endParaRPr lang="en-IN"/>
        </a:p>
      </dgm:t>
    </dgm:pt>
    <dgm:pt modelId="{36F95F4E-2032-4618-9806-A2485827AB2C}" type="sibTrans" cxnId="{8238B478-4816-46E2-B7DB-0BC7DB118D64}">
      <dgm:prSet/>
      <dgm:spPr/>
      <dgm:t>
        <a:bodyPr/>
        <a:lstStyle/>
        <a:p>
          <a:endParaRPr lang="en-IN"/>
        </a:p>
      </dgm:t>
    </dgm:pt>
    <dgm:pt modelId="{4039783F-0612-4193-A826-E04AFF0A6F22}">
      <dgm:prSet/>
      <dgm:spPr/>
      <dgm:t>
        <a:bodyPr/>
        <a:lstStyle/>
        <a:p>
          <a:r>
            <a:rPr lang="en-US" b="0" i="0"/>
            <a:t>Chemicals: Certain chemicals, such as biocides, can be added to the irrigation water to control pests and diseases. The use of chemicals should be carefully monitored and regulated to ensure that they do not have a negative impact on the environment or the plants.</a:t>
          </a:r>
          <a:endParaRPr lang="en-IN"/>
        </a:p>
      </dgm:t>
    </dgm:pt>
    <dgm:pt modelId="{BD1F22B1-3482-4F66-98A9-F83520AFF5C2}" type="parTrans" cxnId="{15C19FB1-2DC9-41F6-91A3-5FECCDC6E998}">
      <dgm:prSet/>
      <dgm:spPr/>
      <dgm:t>
        <a:bodyPr/>
        <a:lstStyle/>
        <a:p>
          <a:endParaRPr lang="en-IN"/>
        </a:p>
      </dgm:t>
    </dgm:pt>
    <dgm:pt modelId="{90F24B93-6AD3-4F94-96A2-5260FCE3700D}" type="sibTrans" cxnId="{15C19FB1-2DC9-41F6-91A3-5FECCDC6E998}">
      <dgm:prSet/>
      <dgm:spPr/>
      <dgm:t>
        <a:bodyPr/>
        <a:lstStyle/>
        <a:p>
          <a:endParaRPr lang="en-IN"/>
        </a:p>
      </dgm:t>
    </dgm:pt>
    <dgm:pt modelId="{22BE9A88-BB6C-4809-9B00-FBB22B73822A}" type="pres">
      <dgm:prSet presAssocID="{C2EA3D99-B42B-406C-A204-B551B662B8C7}" presName="outerComposite" presStyleCnt="0">
        <dgm:presLayoutVars>
          <dgm:chMax val="5"/>
          <dgm:dir/>
          <dgm:resizeHandles val="exact"/>
        </dgm:presLayoutVars>
      </dgm:prSet>
      <dgm:spPr/>
    </dgm:pt>
    <dgm:pt modelId="{7890ABD7-E04D-45C6-AC38-88A68C4ABA8E}" type="pres">
      <dgm:prSet presAssocID="{C2EA3D99-B42B-406C-A204-B551B662B8C7}" presName="dummyMaxCanvas" presStyleCnt="0">
        <dgm:presLayoutVars/>
      </dgm:prSet>
      <dgm:spPr/>
    </dgm:pt>
    <dgm:pt modelId="{6E05CFA9-1E1F-4008-BE64-7C7EA693B024}" type="pres">
      <dgm:prSet presAssocID="{C2EA3D99-B42B-406C-A204-B551B662B8C7}" presName="FourNodes_1" presStyleLbl="node1" presStyleIdx="0" presStyleCnt="4">
        <dgm:presLayoutVars>
          <dgm:bulletEnabled val="1"/>
        </dgm:presLayoutVars>
      </dgm:prSet>
      <dgm:spPr/>
    </dgm:pt>
    <dgm:pt modelId="{BDE05201-3C61-4291-89D5-46B05DA5A03C}" type="pres">
      <dgm:prSet presAssocID="{C2EA3D99-B42B-406C-A204-B551B662B8C7}" presName="FourNodes_2" presStyleLbl="node1" presStyleIdx="1" presStyleCnt="4">
        <dgm:presLayoutVars>
          <dgm:bulletEnabled val="1"/>
        </dgm:presLayoutVars>
      </dgm:prSet>
      <dgm:spPr/>
    </dgm:pt>
    <dgm:pt modelId="{A32B0103-1DE0-43B9-968D-64DFF19778A9}" type="pres">
      <dgm:prSet presAssocID="{C2EA3D99-B42B-406C-A204-B551B662B8C7}" presName="FourNodes_3" presStyleLbl="node1" presStyleIdx="2" presStyleCnt="4">
        <dgm:presLayoutVars>
          <dgm:bulletEnabled val="1"/>
        </dgm:presLayoutVars>
      </dgm:prSet>
      <dgm:spPr/>
    </dgm:pt>
    <dgm:pt modelId="{C8991511-EDD3-42CE-9211-AA46D13154A1}" type="pres">
      <dgm:prSet presAssocID="{C2EA3D99-B42B-406C-A204-B551B662B8C7}" presName="FourNodes_4" presStyleLbl="node1" presStyleIdx="3" presStyleCnt="4">
        <dgm:presLayoutVars>
          <dgm:bulletEnabled val="1"/>
        </dgm:presLayoutVars>
      </dgm:prSet>
      <dgm:spPr/>
    </dgm:pt>
    <dgm:pt modelId="{1ED3A0A5-712C-4645-BE7A-F5AD3495F2BB}" type="pres">
      <dgm:prSet presAssocID="{C2EA3D99-B42B-406C-A204-B551B662B8C7}" presName="FourConn_1-2" presStyleLbl="fgAccFollowNode1" presStyleIdx="0" presStyleCnt="3">
        <dgm:presLayoutVars>
          <dgm:bulletEnabled val="1"/>
        </dgm:presLayoutVars>
      </dgm:prSet>
      <dgm:spPr/>
    </dgm:pt>
    <dgm:pt modelId="{803A01DA-57CE-4E9B-B3A5-465C93ED66BC}" type="pres">
      <dgm:prSet presAssocID="{C2EA3D99-B42B-406C-A204-B551B662B8C7}" presName="FourConn_2-3" presStyleLbl="fgAccFollowNode1" presStyleIdx="1" presStyleCnt="3">
        <dgm:presLayoutVars>
          <dgm:bulletEnabled val="1"/>
        </dgm:presLayoutVars>
      </dgm:prSet>
      <dgm:spPr/>
    </dgm:pt>
    <dgm:pt modelId="{6E1E9FA6-2BA5-4553-B8C7-5E84B3D14947}" type="pres">
      <dgm:prSet presAssocID="{C2EA3D99-B42B-406C-A204-B551B662B8C7}" presName="FourConn_3-4" presStyleLbl="fgAccFollowNode1" presStyleIdx="2" presStyleCnt="3">
        <dgm:presLayoutVars>
          <dgm:bulletEnabled val="1"/>
        </dgm:presLayoutVars>
      </dgm:prSet>
      <dgm:spPr/>
    </dgm:pt>
    <dgm:pt modelId="{7A8C5C76-8C9C-450E-8F9E-358CB8CFC8B0}" type="pres">
      <dgm:prSet presAssocID="{C2EA3D99-B42B-406C-A204-B551B662B8C7}" presName="FourNodes_1_text" presStyleLbl="node1" presStyleIdx="3" presStyleCnt="4">
        <dgm:presLayoutVars>
          <dgm:bulletEnabled val="1"/>
        </dgm:presLayoutVars>
      </dgm:prSet>
      <dgm:spPr/>
    </dgm:pt>
    <dgm:pt modelId="{59D676AB-807C-4058-9C1A-1A0B2858ED97}" type="pres">
      <dgm:prSet presAssocID="{C2EA3D99-B42B-406C-A204-B551B662B8C7}" presName="FourNodes_2_text" presStyleLbl="node1" presStyleIdx="3" presStyleCnt="4">
        <dgm:presLayoutVars>
          <dgm:bulletEnabled val="1"/>
        </dgm:presLayoutVars>
      </dgm:prSet>
      <dgm:spPr/>
    </dgm:pt>
    <dgm:pt modelId="{25B3F587-58DF-4394-A8E6-B600810A1AFF}" type="pres">
      <dgm:prSet presAssocID="{C2EA3D99-B42B-406C-A204-B551B662B8C7}" presName="FourNodes_3_text" presStyleLbl="node1" presStyleIdx="3" presStyleCnt="4">
        <dgm:presLayoutVars>
          <dgm:bulletEnabled val="1"/>
        </dgm:presLayoutVars>
      </dgm:prSet>
      <dgm:spPr/>
    </dgm:pt>
    <dgm:pt modelId="{B007A892-BB94-43E9-9C67-3E22F626F3A1}" type="pres">
      <dgm:prSet presAssocID="{C2EA3D99-B42B-406C-A204-B551B662B8C7}" presName="FourNodes_4_text" presStyleLbl="node1" presStyleIdx="3" presStyleCnt="4">
        <dgm:presLayoutVars>
          <dgm:bulletEnabled val="1"/>
        </dgm:presLayoutVars>
      </dgm:prSet>
      <dgm:spPr/>
    </dgm:pt>
  </dgm:ptLst>
  <dgm:cxnLst>
    <dgm:cxn modelId="{B0ECEA02-6B9E-4051-A524-A4D2A610EBA7}" srcId="{C2EA3D99-B42B-406C-A204-B551B662B8C7}" destId="{1393246B-160C-4CCE-B4FA-DDF3EF50F204}" srcOrd="0" destOrd="0" parTransId="{CF5D0898-FCCB-46DB-8F6F-F5D7DDEC77B5}" sibTransId="{B8A032DA-EB52-48A9-8020-4DE00D776328}"/>
    <dgm:cxn modelId="{01A55F11-A15C-47C2-9FE7-E8C791F3AC39}" type="presOf" srcId="{4039783F-0612-4193-A826-E04AFF0A6F22}" destId="{C8991511-EDD3-42CE-9211-AA46D13154A1}" srcOrd="0" destOrd="0" presId="urn:microsoft.com/office/officeart/2005/8/layout/vProcess5"/>
    <dgm:cxn modelId="{E509701B-131C-437D-A144-FD7640D38C32}" type="presOf" srcId="{040979A4-C96B-4620-94A3-E31F011FE2E6}" destId="{59D676AB-807C-4058-9C1A-1A0B2858ED97}" srcOrd="1" destOrd="0" presId="urn:microsoft.com/office/officeart/2005/8/layout/vProcess5"/>
    <dgm:cxn modelId="{062C9B41-7FC3-481A-B010-D3B7EA755E67}" type="presOf" srcId="{4039783F-0612-4193-A826-E04AFF0A6F22}" destId="{B007A892-BB94-43E9-9C67-3E22F626F3A1}" srcOrd="1" destOrd="0" presId="urn:microsoft.com/office/officeart/2005/8/layout/vProcess5"/>
    <dgm:cxn modelId="{DD3E8C63-41A7-4751-AD49-F276E6AA5EC4}" type="presOf" srcId="{397B4266-7FEC-4272-A7A9-664CD22B2230}" destId="{25B3F587-58DF-4394-A8E6-B600810A1AFF}" srcOrd="1" destOrd="0" presId="urn:microsoft.com/office/officeart/2005/8/layout/vProcess5"/>
    <dgm:cxn modelId="{920E4747-A3F6-4140-898D-47FF4541FBAD}" type="presOf" srcId="{397B4266-7FEC-4272-A7A9-664CD22B2230}" destId="{A32B0103-1DE0-43B9-968D-64DFF19778A9}" srcOrd="0" destOrd="0" presId="urn:microsoft.com/office/officeart/2005/8/layout/vProcess5"/>
    <dgm:cxn modelId="{9284C149-FA77-4F19-8175-2B6CCAF791B3}" type="presOf" srcId="{B8A032DA-EB52-48A9-8020-4DE00D776328}" destId="{1ED3A0A5-712C-4645-BE7A-F5AD3495F2BB}" srcOrd="0" destOrd="0" presId="urn:microsoft.com/office/officeart/2005/8/layout/vProcess5"/>
    <dgm:cxn modelId="{8238B478-4816-46E2-B7DB-0BC7DB118D64}" srcId="{C2EA3D99-B42B-406C-A204-B551B662B8C7}" destId="{397B4266-7FEC-4272-A7A9-664CD22B2230}" srcOrd="2" destOrd="0" parTransId="{AC239D8B-8A7F-4E43-946F-48DA4FFC6DF9}" sibTransId="{36F95F4E-2032-4618-9806-A2485827AB2C}"/>
    <dgm:cxn modelId="{7B8ABF58-5DBF-45FA-8062-AA2B12374673}" type="presOf" srcId="{1393246B-160C-4CCE-B4FA-DDF3EF50F204}" destId="{7A8C5C76-8C9C-450E-8F9E-358CB8CFC8B0}" srcOrd="1" destOrd="0" presId="urn:microsoft.com/office/officeart/2005/8/layout/vProcess5"/>
    <dgm:cxn modelId="{93A7F096-D1F6-4592-93F6-DF76375B98B3}" type="presOf" srcId="{36F95F4E-2032-4618-9806-A2485827AB2C}" destId="{6E1E9FA6-2BA5-4553-B8C7-5E84B3D14947}" srcOrd="0" destOrd="0" presId="urn:microsoft.com/office/officeart/2005/8/layout/vProcess5"/>
    <dgm:cxn modelId="{A5B235A7-F742-4EC9-A0DD-0A89512E4D4A}" type="presOf" srcId="{040979A4-C96B-4620-94A3-E31F011FE2E6}" destId="{BDE05201-3C61-4291-89D5-46B05DA5A03C}" srcOrd="0" destOrd="0" presId="urn:microsoft.com/office/officeart/2005/8/layout/vProcess5"/>
    <dgm:cxn modelId="{645443A8-8F41-4116-B6C7-6D6735FE6CFD}" type="presOf" srcId="{C2EA3D99-B42B-406C-A204-B551B662B8C7}" destId="{22BE9A88-BB6C-4809-9B00-FBB22B73822A}" srcOrd="0" destOrd="0" presId="urn:microsoft.com/office/officeart/2005/8/layout/vProcess5"/>
    <dgm:cxn modelId="{15C19FB1-2DC9-41F6-91A3-5FECCDC6E998}" srcId="{C2EA3D99-B42B-406C-A204-B551B662B8C7}" destId="{4039783F-0612-4193-A826-E04AFF0A6F22}" srcOrd="3" destOrd="0" parTransId="{BD1F22B1-3482-4F66-98A9-F83520AFF5C2}" sibTransId="{90F24B93-6AD3-4F94-96A2-5260FCE3700D}"/>
    <dgm:cxn modelId="{408460D4-46F2-46B0-B9A0-0D55F2CE6364}" type="presOf" srcId="{1393246B-160C-4CCE-B4FA-DDF3EF50F204}" destId="{6E05CFA9-1E1F-4008-BE64-7C7EA693B024}" srcOrd="0" destOrd="0" presId="urn:microsoft.com/office/officeart/2005/8/layout/vProcess5"/>
    <dgm:cxn modelId="{032DD3ED-8907-4BDF-8811-86EE1E368EAC}" type="presOf" srcId="{0F6DDF3B-A215-42B7-A552-E413C3A11868}" destId="{803A01DA-57CE-4E9B-B3A5-465C93ED66BC}" srcOrd="0" destOrd="0" presId="urn:microsoft.com/office/officeart/2005/8/layout/vProcess5"/>
    <dgm:cxn modelId="{D15EE9F7-4DD4-4231-AA66-155890CB7549}" srcId="{C2EA3D99-B42B-406C-A204-B551B662B8C7}" destId="{040979A4-C96B-4620-94A3-E31F011FE2E6}" srcOrd="1" destOrd="0" parTransId="{57BF7AAC-ACB9-4285-8CE0-174507E71F17}" sibTransId="{0F6DDF3B-A215-42B7-A552-E413C3A11868}"/>
    <dgm:cxn modelId="{75C43D34-E380-4AAD-922F-7232ED76F9FD}" type="presParOf" srcId="{22BE9A88-BB6C-4809-9B00-FBB22B73822A}" destId="{7890ABD7-E04D-45C6-AC38-88A68C4ABA8E}" srcOrd="0" destOrd="0" presId="urn:microsoft.com/office/officeart/2005/8/layout/vProcess5"/>
    <dgm:cxn modelId="{A9BC2233-19F9-487A-B646-1D80187A2C56}" type="presParOf" srcId="{22BE9A88-BB6C-4809-9B00-FBB22B73822A}" destId="{6E05CFA9-1E1F-4008-BE64-7C7EA693B024}" srcOrd="1" destOrd="0" presId="urn:microsoft.com/office/officeart/2005/8/layout/vProcess5"/>
    <dgm:cxn modelId="{5B6B64D3-4A8E-49D8-8115-10A7C357C4CC}" type="presParOf" srcId="{22BE9A88-BB6C-4809-9B00-FBB22B73822A}" destId="{BDE05201-3C61-4291-89D5-46B05DA5A03C}" srcOrd="2" destOrd="0" presId="urn:microsoft.com/office/officeart/2005/8/layout/vProcess5"/>
    <dgm:cxn modelId="{3FC1B6D4-93F2-4315-89C6-5CDD7EED94A2}" type="presParOf" srcId="{22BE9A88-BB6C-4809-9B00-FBB22B73822A}" destId="{A32B0103-1DE0-43B9-968D-64DFF19778A9}" srcOrd="3" destOrd="0" presId="urn:microsoft.com/office/officeart/2005/8/layout/vProcess5"/>
    <dgm:cxn modelId="{9438334C-F9CE-481B-AE64-A144E1127DE1}" type="presParOf" srcId="{22BE9A88-BB6C-4809-9B00-FBB22B73822A}" destId="{C8991511-EDD3-42CE-9211-AA46D13154A1}" srcOrd="4" destOrd="0" presId="urn:microsoft.com/office/officeart/2005/8/layout/vProcess5"/>
    <dgm:cxn modelId="{483CA36D-00B3-4DEA-A1B3-4FE2D036293F}" type="presParOf" srcId="{22BE9A88-BB6C-4809-9B00-FBB22B73822A}" destId="{1ED3A0A5-712C-4645-BE7A-F5AD3495F2BB}" srcOrd="5" destOrd="0" presId="urn:microsoft.com/office/officeart/2005/8/layout/vProcess5"/>
    <dgm:cxn modelId="{71EBAD46-B53B-4178-B47C-35A04FBC6297}" type="presParOf" srcId="{22BE9A88-BB6C-4809-9B00-FBB22B73822A}" destId="{803A01DA-57CE-4E9B-B3A5-465C93ED66BC}" srcOrd="6" destOrd="0" presId="urn:microsoft.com/office/officeart/2005/8/layout/vProcess5"/>
    <dgm:cxn modelId="{6AF3D215-EAFD-4008-BCDF-BF72FEE35BE6}" type="presParOf" srcId="{22BE9A88-BB6C-4809-9B00-FBB22B73822A}" destId="{6E1E9FA6-2BA5-4553-B8C7-5E84B3D14947}" srcOrd="7" destOrd="0" presId="urn:microsoft.com/office/officeart/2005/8/layout/vProcess5"/>
    <dgm:cxn modelId="{2A479035-91FA-4E75-BF0D-BF0FD2A882DE}" type="presParOf" srcId="{22BE9A88-BB6C-4809-9B00-FBB22B73822A}" destId="{7A8C5C76-8C9C-450E-8F9E-358CB8CFC8B0}" srcOrd="8" destOrd="0" presId="urn:microsoft.com/office/officeart/2005/8/layout/vProcess5"/>
    <dgm:cxn modelId="{4D3E3AC9-B857-4C9A-B7B9-CEF317ECBF64}" type="presParOf" srcId="{22BE9A88-BB6C-4809-9B00-FBB22B73822A}" destId="{59D676AB-807C-4058-9C1A-1A0B2858ED97}" srcOrd="9" destOrd="0" presId="urn:microsoft.com/office/officeart/2005/8/layout/vProcess5"/>
    <dgm:cxn modelId="{DD29F36E-50C7-43F6-8F3E-D7F614434162}" type="presParOf" srcId="{22BE9A88-BB6C-4809-9B00-FBB22B73822A}" destId="{25B3F587-58DF-4394-A8E6-B600810A1AFF}" srcOrd="10" destOrd="0" presId="urn:microsoft.com/office/officeart/2005/8/layout/vProcess5"/>
    <dgm:cxn modelId="{09017A9E-2830-4763-9214-FD6E6F3A5E40}" type="presParOf" srcId="{22BE9A88-BB6C-4809-9B00-FBB22B73822A}" destId="{B007A892-BB94-43E9-9C67-3E22F626F3A1}"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D44A5-7882-40EA-8E6A-2B6C2DF2B0A7}">
      <dsp:nvSpPr>
        <dsp:cNvPr id="0" name=""/>
        <dsp:cNvSpPr/>
      </dsp:nvSpPr>
      <dsp:spPr>
        <a:xfrm>
          <a:off x="0" y="867707"/>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Assessment of soil and climate conditions: The first step is to understand the soil type, moisture content, temperature, and climate conditions of the area where irrigation is to be implemented. This will help in determining the watering needs of the plants and the amount of water that needs to be used.</a:t>
          </a:r>
          <a:endParaRPr lang="en-IN" sz="1200" kern="1200"/>
        </a:p>
      </dsp:txBody>
      <dsp:txXfrm>
        <a:off x="0" y="867707"/>
        <a:ext cx="2603050" cy="1561830"/>
      </dsp:txXfrm>
    </dsp:sp>
    <dsp:sp modelId="{E3948F66-4465-499A-985E-734390BB70C1}">
      <dsp:nvSpPr>
        <dsp:cNvPr id="0" name=""/>
        <dsp:cNvSpPr/>
      </dsp:nvSpPr>
      <dsp:spPr>
        <a:xfrm>
          <a:off x="2863355" y="867707"/>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Collection of data: Data on water usage, soil moisture levels, and weather patterns are collected using sensors, weather stations, and other monitoring equipment. The data is then transmitted to a central system for analysis.</a:t>
          </a:r>
          <a:endParaRPr lang="en-IN" sz="1200" kern="1200"/>
        </a:p>
      </dsp:txBody>
      <dsp:txXfrm>
        <a:off x="2863355" y="867707"/>
        <a:ext cx="2603050" cy="1561830"/>
      </dsp:txXfrm>
    </dsp:sp>
    <dsp:sp modelId="{F5316CF5-0089-49F5-9D94-4FF8CC9CB8D1}">
      <dsp:nvSpPr>
        <dsp:cNvPr id="0" name=""/>
        <dsp:cNvSpPr/>
      </dsp:nvSpPr>
      <dsp:spPr>
        <a:xfrm>
          <a:off x="5726710" y="867707"/>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Analysis of data: The data collected is analyzed to determine the optimal watering schedule for the plants. This includes taking into account the type of soil, weather conditions, and the water needs of the plants.</a:t>
          </a:r>
          <a:endParaRPr lang="en-IN" sz="1200" kern="1200" dirty="0"/>
        </a:p>
      </dsp:txBody>
      <dsp:txXfrm>
        <a:off x="5726710" y="867707"/>
        <a:ext cx="2603050" cy="1561830"/>
      </dsp:txXfrm>
    </dsp:sp>
    <dsp:sp modelId="{A9AB045B-01C0-4446-8A9A-124672446AAC}">
      <dsp:nvSpPr>
        <dsp:cNvPr id="0" name=""/>
        <dsp:cNvSpPr/>
      </dsp:nvSpPr>
      <dsp:spPr>
        <a:xfrm>
          <a:off x="0" y="2689843"/>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Control of irrigation system: Based on the analysis, the smart irrigation system automatically adjusts the watering schedule to match the needs of the plants. The system can be programmed to water at specific times, for specific periods, or based on the data collected.</a:t>
          </a:r>
          <a:endParaRPr lang="en-IN" sz="1200" kern="1200"/>
        </a:p>
      </dsp:txBody>
      <dsp:txXfrm>
        <a:off x="0" y="2689843"/>
        <a:ext cx="2603050" cy="1561830"/>
      </dsp:txXfrm>
    </dsp:sp>
    <dsp:sp modelId="{00645FA1-1C1D-424D-BC1B-468357F10D4B}">
      <dsp:nvSpPr>
        <dsp:cNvPr id="0" name=""/>
        <dsp:cNvSpPr/>
      </dsp:nvSpPr>
      <dsp:spPr>
        <a:xfrm>
          <a:off x="2863355" y="2689843"/>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Monitoring and evaluation: The system is monitored regularly to ensure that it is functioning optimally and to make any necessary adjustments. The system is also evaluated to determine its effectiveness in conserving water and improving plant growth.</a:t>
          </a:r>
          <a:endParaRPr lang="en-IN" sz="1200" kern="1200"/>
        </a:p>
      </dsp:txBody>
      <dsp:txXfrm>
        <a:off x="2863355" y="2689843"/>
        <a:ext cx="2603050" cy="1561830"/>
      </dsp:txXfrm>
    </dsp:sp>
    <dsp:sp modelId="{3937A310-07E0-4E06-9068-7B5BD42BA5C2}">
      <dsp:nvSpPr>
        <dsp:cNvPr id="0" name=""/>
        <dsp:cNvSpPr/>
      </dsp:nvSpPr>
      <dsp:spPr>
        <a:xfrm>
          <a:off x="5726710" y="2689843"/>
          <a:ext cx="2603050" cy="15618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Optimization: Over time, the system can be further optimized based on the data collected and the results achieved. This can include changes to the watering schedule, the types of sensors used, or the software algorithms used to control the system.</a:t>
          </a:r>
          <a:endParaRPr lang="en-IN" sz="1200" kern="1200"/>
        </a:p>
      </dsp:txBody>
      <dsp:txXfrm>
        <a:off x="5726710" y="2689843"/>
        <a:ext cx="2603050" cy="1561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6BD8-DCFC-47EF-9D12-06EA159FD88A}">
      <dsp:nvSpPr>
        <dsp:cNvPr id="0" name=""/>
        <dsp:cNvSpPr/>
      </dsp:nvSpPr>
      <dsp:spPr>
        <a:xfrm rot="16200000">
          <a:off x="-1173059" y="1175161"/>
          <a:ext cx="4412309" cy="206198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97" bIns="0" numCol="1" spcCol="1270" anchor="ctr" anchorCtr="0">
          <a:noAutofit/>
        </a:bodyPr>
        <a:lstStyle/>
        <a:p>
          <a:pPr marL="0" lvl="0" indent="0" algn="ctr" defTabSz="666750">
            <a:lnSpc>
              <a:spcPct val="90000"/>
            </a:lnSpc>
            <a:spcBef>
              <a:spcPct val="0"/>
            </a:spcBef>
            <a:spcAft>
              <a:spcPct val="35000"/>
            </a:spcAft>
            <a:buNone/>
          </a:pPr>
          <a:r>
            <a:rPr lang="en-IN" sz="1500" kern="1200" dirty="0"/>
            <a:t>Smart irrigation technologies can also involve the use of water-soluble polymers to help retain water near the roots of plants. </a:t>
          </a:r>
        </a:p>
      </dsp:txBody>
      <dsp:txXfrm rot="5400000">
        <a:off x="2102" y="882462"/>
        <a:ext cx="2061986" cy="2647385"/>
      </dsp:txXfrm>
    </dsp:sp>
    <dsp:sp modelId="{3FBA1DAF-4898-41B5-8C4C-0BFA4812727F}">
      <dsp:nvSpPr>
        <dsp:cNvPr id="0" name=""/>
        <dsp:cNvSpPr/>
      </dsp:nvSpPr>
      <dsp:spPr>
        <a:xfrm rot="16200000">
          <a:off x="1043575" y="1175161"/>
          <a:ext cx="4412309" cy="206198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97" bIns="0" numCol="1" spcCol="1270" anchor="ctr" anchorCtr="0">
          <a:noAutofit/>
        </a:bodyPr>
        <a:lstStyle/>
        <a:p>
          <a:pPr marL="0" lvl="0" indent="0" algn="ctr" defTabSz="666750">
            <a:lnSpc>
              <a:spcPct val="90000"/>
            </a:lnSpc>
            <a:spcBef>
              <a:spcPct val="0"/>
            </a:spcBef>
            <a:spcAft>
              <a:spcPct val="35000"/>
            </a:spcAft>
            <a:buNone/>
          </a:pPr>
          <a:r>
            <a:rPr lang="en-IN" sz="1500" kern="1200"/>
            <a:t>These polymers absorb and store water in the soil, making it available to plants when needed. </a:t>
          </a:r>
        </a:p>
      </dsp:txBody>
      <dsp:txXfrm rot="5400000">
        <a:off x="2218736" y="882462"/>
        <a:ext cx="2061986" cy="2647385"/>
      </dsp:txXfrm>
    </dsp:sp>
    <dsp:sp modelId="{69528536-0EE1-42C8-A19C-F6413DE5642F}">
      <dsp:nvSpPr>
        <dsp:cNvPr id="0" name=""/>
        <dsp:cNvSpPr/>
      </dsp:nvSpPr>
      <dsp:spPr>
        <a:xfrm rot="16200000">
          <a:off x="3260210" y="1175161"/>
          <a:ext cx="4412309" cy="206198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97" bIns="0" numCol="1" spcCol="1270" anchor="ctr" anchorCtr="0">
          <a:noAutofit/>
        </a:bodyPr>
        <a:lstStyle/>
        <a:p>
          <a:pPr marL="0" lvl="0" indent="0" algn="ctr" defTabSz="666750">
            <a:lnSpc>
              <a:spcPct val="90000"/>
            </a:lnSpc>
            <a:spcBef>
              <a:spcPct val="0"/>
            </a:spcBef>
            <a:spcAft>
              <a:spcPct val="35000"/>
            </a:spcAft>
            <a:buNone/>
          </a:pPr>
          <a:r>
            <a:rPr lang="en-IN" sz="1500" kern="1200"/>
            <a:t>The use of polymers can help to reduce the amount of water required for irrigation, as the water is released slowly into the soil.</a:t>
          </a:r>
        </a:p>
      </dsp:txBody>
      <dsp:txXfrm rot="5400000">
        <a:off x="4435371" y="882462"/>
        <a:ext cx="2061986" cy="2647385"/>
      </dsp:txXfrm>
    </dsp:sp>
    <dsp:sp modelId="{6A199E2E-D0B5-4CF1-9D64-DB8579171B2D}">
      <dsp:nvSpPr>
        <dsp:cNvPr id="0" name=""/>
        <dsp:cNvSpPr/>
      </dsp:nvSpPr>
      <dsp:spPr>
        <a:xfrm rot="16200000">
          <a:off x="5476845" y="1175161"/>
          <a:ext cx="4412309" cy="2061986"/>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97" bIns="0" numCol="1" spcCol="1270" anchor="ctr" anchorCtr="0">
          <a:noAutofit/>
        </a:bodyPr>
        <a:lstStyle/>
        <a:p>
          <a:pPr marL="0" lvl="0" indent="0" algn="ctr" defTabSz="666750">
            <a:lnSpc>
              <a:spcPct val="90000"/>
            </a:lnSpc>
            <a:spcBef>
              <a:spcPct val="0"/>
            </a:spcBef>
            <a:spcAft>
              <a:spcPct val="35000"/>
            </a:spcAft>
            <a:buNone/>
          </a:pPr>
          <a:r>
            <a:rPr lang="en-IN" sz="1500" kern="1200"/>
            <a:t>Finally, smart irrigation technologies can also include the use of various control systems, such as valves and pumps, to regulate the flow of water. This helps to ensure that the right amount of water is being applied to the soil in the right areas</a:t>
          </a:r>
        </a:p>
      </dsp:txBody>
      <dsp:txXfrm rot="5400000">
        <a:off x="6652006" y="882462"/>
        <a:ext cx="2061986" cy="26473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5CFA9-1E1F-4008-BE64-7C7EA693B024}">
      <dsp:nvSpPr>
        <dsp:cNvPr id="0" name=""/>
        <dsp:cNvSpPr/>
      </dsp:nvSpPr>
      <dsp:spPr>
        <a:xfrm>
          <a:off x="0" y="0"/>
          <a:ext cx="7053943" cy="9745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Water Quality: The water quality should be tested to determine the pH level, total dissolved solids (TDS), electrical conductivity (EC), and the presence of any contaminants such as salts, minerals, or heavy metals. This information is used to determine the suitability of the water for irrigation and to adjust the water quality as needed.</a:t>
          </a:r>
          <a:endParaRPr lang="en-IN" sz="1200" b="0" i="0" kern="1200"/>
        </a:p>
      </dsp:txBody>
      <dsp:txXfrm>
        <a:off x="28542" y="28542"/>
        <a:ext cx="5920036" cy="917416"/>
      </dsp:txXfrm>
    </dsp:sp>
    <dsp:sp modelId="{BDE05201-3C61-4291-89D5-46B05DA5A03C}">
      <dsp:nvSpPr>
        <dsp:cNvPr id="0" name=""/>
        <dsp:cNvSpPr/>
      </dsp:nvSpPr>
      <dsp:spPr>
        <a:xfrm>
          <a:off x="590767" y="1151681"/>
          <a:ext cx="7053943" cy="9745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Soil Chemistry: The soil chemistry should be analyzed to determine the nutrient content, pH level, and the presence of any contaminants such as salts, minerals, or heavy metals. This information is used to determine the suitability of the soil for growing plants and to adjust the soil chemistry as needed.</a:t>
          </a:r>
          <a:endParaRPr lang="en-IN" sz="1200" kern="1200"/>
        </a:p>
      </dsp:txBody>
      <dsp:txXfrm>
        <a:off x="619309" y="1180223"/>
        <a:ext cx="5772666" cy="917416"/>
      </dsp:txXfrm>
    </dsp:sp>
    <dsp:sp modelId="{A32B0103-1DE0-43B9-968D-64DFF19778A9}">
      <dsp:nvSpPr>
        <dsp:cNvPr id="0" name=""/>
        <dsp:cNvSpPr/>
      </dsp:nvSpPr>
      <dsp:spPr>
        <a:xfrm>
          <a:off x="1172718" y="2303363"/>
          <a:ext cx="7053943" cy="9745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Fertilizers: Fertilizers can be added to the irrigation water to provide the plants with the necessary nutrients for optimal growth. The type and amount of fertilizer used will depend on the specific requirements of the plants and the soil chemistry.</a:t>
          </a:r>
          <a:endParaRPr lang="en-IN" sz="1200" kern="1200"/>
        </a:p>
      </dsp:txBody>
      <dsp:txXfrm>
        <a:off x="1201260" y="2331905"/>
        <a:ext cx="5781483" cy="917416"/>
      </dsp:txXfrm>
    </dsp:sp>
    <dsp:sp modelId="{C8991511-EDD3-42CE-9211-AA46D13154A1}">
      <dsp:nvSpPr>
        <dsp:cNvPr id="0" name=""/>
        <dsp:cNvSpPr/>
      </dsp:nvSpPr>
      <dsp:spPr>
        <a:xfrm>
          <a:off x="1763485" y="3455045"/>
          <a:ext cx="7053943" cy="9745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Chemicals: Certain chemicals, such as biocides, can be added to the irrigation water to control pests and diseases. The use of chemicals should be carefully monitored and regulated to ensure that they do not have a negative impact on the environment or the plants.</a:t>
          </a:r>
          <a:endParaRPr lang="en-IN" sz="1200" kern="1200"/>
        </a:p>
      </dsp:txBody>
      <dsp:txXfrm>
        <a:off x="1792027" y="3483587"/>
        <a:ext cx="5772666" cy="917416"/>
      </dsp:txXfrm>
    </dsp:sp>
    <dsp:sp modelId="{1ED3A0A5-712C-4645-BE7A-F5AD3495F2BB}">
      <dsp:nvSpPr>
        <dsp:cNvPr id="0" name=""/>
        <dsp:cNvSpPr/>
      </dsp:nvSpPr>
      <dsp:spPr>
        <a:xfrm>
          <a:off x="6420518" y="746378"/>
          <a:ext cx="633425" cy="63342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IN" sz="3000" kern="1200"/>
        </a:p>
      </dsp:txBody>
      <dsp:txXfrm>
        <a:off x="6563039" y="746378"/>
        <a:ext cx="348383" cy="476652"/>
      </dsp:txXfrm>
    </dsp:sp>
    <dsp:sp modelId="{803A01DA-57CE-4E9B-B3A5-465C93ED66BC}">
      <dsp:nvSpPr>
        <dsp:cNvPr id="0" name=""/>
        <dsp:cNvSpPr/>
      </dsp:nvSpPr>
      <dsp:spPr>
        <a:xfrm>
          <a:off x="7011285" y="1898060"/>
          <a:ext cx="633425" cy="63342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IN" sz="3000" kern="1200"/>
        </a:p>
      </dsp:txBody>
      <dsp:txXfrm>
        <a:off x="7153806" y="1898060"/>
        <a:ext cx="348383" cy="476652"/>
      </dsp:txXfrm>
    </dsp:sp>
    <dsp:sp modelId="{6E1E9FA6-2BA5-4553-B8C7-5E84B3D14947}">
      <dsp:nvSpPr>
        <dsp:cNvPr id="0" name=""/>
        <dsp:cNvSpPr/>
      </dsp:nvSpPr>
      <dsp:spPr>
        <a:xfrm>
          <a:off x="7593236" y="3049742"/>
          <a:ext cx="633425" cy="63342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IN" sz="3000" kern="1200"/>
        </a:p>
      </dsp:txBody>
      <dsp:txXfrm>
        <a:off x="7735757" y="3049742"/>
        <a:ext cx="348383" cy="4766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4:14:32.1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4738"/>
            <a:ext cx="3962400" cy="2571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4884738"/>
            <a:ext cx="3962400" cy="2571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958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5107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8433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852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5977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442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4055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74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564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784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9045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3050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340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 name="Google Shape;60;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807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403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4194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1786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1757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1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876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195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3513194" y="36753"/>
            <a:ext cx="2117610" cy="3454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100" b="1" i="0">
                <a:solidFill>
                  <a:srgbClr val="2E75B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1276827" y="930400"/>
            <a:ext cx="6115050" cy="145351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513194" y="36753"/>
            <a:ext cx="2117610" cy="3454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100" b="1" i="0">
                <a:solidFill>
                  <a:srgbClr val="2E75B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513194" y="36753"/>
            <a:ext cx="2117610" cy="3454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100" b="1" i="0">
                <a:solidFill>
                  <a:srgbClr val="2E75B5"/>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0"/>
            <a:ext cx="9144000" cy="5135245"/>
          </a:xfrm>
          <a:custGeom>
            <a:avLst/>
            <a:gdLst/>
            <a:ahLst/>
            <a:cxnLst/>
            <a:rect l="l" t="t" r="r" b="b"/>
            <a:pathLst>
              <a:path w="9144000" h="5135245" extrusionOk="0">
                <a:moveTo>
                  <a:pt x="9143998" y="5135165"/>
                </a:moveTo>
                <a:lnTo>
                  <a:pt x="0" y="5135165"/>
                </a:lnTo>
                <a:lnTo>
                  <a:pt x="0" y="0"/>
                </a:lnTo>
              </a:path>
            </a:pathLst>
          </a:custGeom>
          <a:noFill/>
          <a:ln w="25375"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3513194" y="36753"/>
            <a:ext cx="2117610" cy="34544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100" b="1" i="0" u="none" strike="noStrike" cap="none">
                <a:solidFill>
                  <a:srgbClr val="2E75B5"/>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1276827" y="930400"/>
            <a:ext cx="6115050" cy="145351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g"/><Relationship Id="rId7" Type="http://schemas.openxmlformats.org/officeDocument/2006/relationships/diagramQuickStyle" Target="../diagrams/quickStyle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jp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jpg"/><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web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researchgate.net/publication/335037105_Superabsorbent_Polymers-A_Potential_Solution_for_Irrigation_in_Agriculture/citation/download" TargetMode="Externa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researchgate.net/figure/Information-needs-of-farmers-Adapted-from-Mittal-2010_fig1_301277058" TargetMode="Externa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7"/>
          <p:cNvGrpSpPr/>
          <p:nvPr/>
        </p:nvGrpSpPr>
        <p:grpSpPr>
          <a:xfrm>
            <a:off x="0" y="0"/>
            <a:ext cx="9144000" cy="5143500"/>
            <a:chOff x="0" y="0"/>
            <a:chExt cx="9144000" cy="5143500"/>
          </a:xfrm>
        </p:grpSpPr>
        <p:sp>
          <p:nvSpPr>
            <p:cNvPr id="49" name="Google Shape;49;p7"/>
            <p:cNvSpPr/>
            <p:nvPr/>
          </p:nvSpPr>
          <p:spPr>
            <a:xfrm>
              <a:off x="0" y="0"/>
              <a:ext cx="9144000" cy="5143500"/>
            </a:xfrm>
            <a:custGeom>
              <a:avLst/>
              <a:gdLst/>
              <a:ahLst/>
              <a:cxnLst/>
              <a:rect l="l" t="t" r="r" b="b"/>
              <a:pathLst>
                <a:path w="9144000" h="5143500" extrusionOk="0">
                  <a:moveTo>
                    <a:pt x="0" y="0"/>
                  </a:moveTo>
                  <a:lnTo>
                    <a:pt x="9143999" y="0"/>
                  </a:lnTo>
                  <a:lnTo>
                    <a:pt x="9143999" y="5143499"/>
                  </a:lnTo>
                  <a:lnTo>
                    <a:pt x="0" y="5143499"/>
                  </a:lnTo>
                  <a:lnTo>
                    <a:pt x="0" y="0"/>
                  </a:lnTo>
                  <a:close/>
                </a:path>
              </a:pathLst>
            </a:custGeom>
            <a:noFill/>
            <a:ln w="38075" cap="flat" cmpd="sng">
              <a:solidFill>
                <a:srgbClr val="0058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7"/>
            <p:cNvSpPr/>
            <p:nvPr/>
          </p:nvSpPr>
          <p:spPr>
            <a:xfrm>
              <a:off x="0" y="7219"/>
              <a:ext cx="4262120" cy="2943860"/>
            </a:xfrm>
            <a:custGeom>
              <a:avLst/>
              <a:gdLst/>
              <a:ahLst/>
              <a:cxnLst/>
              <a:rect l="l" t="t" r="r" b="b"/>
              <a:pathLst>
                <a:path w="4262120" h="2943860" extrusionOk="0">
                  <a:moveTo>
                    <a:pt x="0" y="2943693"/>
                  </a:moveTo>
                  <a:lnTo>
                    <a:pt x="0" y="0"/>
                  </a:lnTo>
                  <a:lnTo>
                    <a:pt x="4261930" y="0"/>
                  </a:lnTo>
                  <a:lnTo>
                    <a:pt x="0" y="2943693"/>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1" name="Google Shape;51;p7"/>
            <p:cNvPicPr preferRelativeResize="0"/>
            <p:nvPr/>
          </p:nvPicPr>
          <p:blipFill rotWithShape="1">
            <a:blip r:embed="rId3">
              <a:alphaModFix/>
            </a:blip>
            <a:srcRect/>
            <a:stretch/>
          </p:blipFill>
          <p:spPr>
            <a:xfrm>
              <a:off x="214448" y="189163"/>
              <a:ext cx="839739" cy="837514"/>
            </a:xfrm>
            <a:prstGeom prst="rect">
              <a:avLst/>
            </a:prstGeom>
            <a:noFill/>
            <a:ln>
              <a:noFill/>
            </a:ln>
          </p:spPr>
        </p:pic>
      </p:grpSp>
      <p:sp>
        <p:nvSpPr>
          <p:cNvPr id="52" name="Google Shape;52;p7"/>
          <p:cNvSpPr txBox="1"/>
          <p:nvPr/>
        </p:nvSpPr>
        <p:spPr>
          <a:xfrm>
            <a:off x="1133910" y="305266"/>
            <a:ext cx="1483995" cy="615315"/>
          </a:xfrm>
          <a:prstGeom prst="rect">
            <a:avLst/>
          </a:prstGeom>
          <a:noFill/>
          <a:ln>
            <a:noFill/>
          </a:ln>
        </p:spPr>
        <p:txBody>
          <a:bodyPr spcFirstLastPara="1" wrap="square" lIns="0" tIns="10775" rIns="0" bIns="0" anchor="t" anchorCtr="0">
            <a:spAutoFit/>
          </a:bodyPr>
          <a:lstStyle/>
          <a:p>
            <a:pPr marL="12700" marR="5080" lvl="0" indent="0" algn="l" rtl="0">
              <a:lnSpc>
                <a:spcPct val="102000"/>
              </a:lnSpc>
              <a:spcBef>
                <a:spcPts val="0"/>
              </a:spcBef>
              <a:spcAft>
                <a:spcPts val="0"/>
              </a:spcAft>
              <a:buClr>
                <a:srgbClr val="000000"/>
              </a:buClr>
              <a:buSzPts val="1900"/>
              <a:buFont typeface="Arial"/>
              <a:buNone/>
            </a:pPr>
            <a:r>
              <a:rPr lang="en-IN" sz="1900" b="1" i="0" u="none" strike="noStrike" cap="none">
                <a:solidFill>
                  <a:srgbClr val="FFFFFF"/>
                </a:solidFill>
                <a:latin typeface="Times New Roman"/>
                <a:ea typeface="Times New Roman"/>
                <a:cs typeface="Times New Roman"/>
                <a:sym typeface="Times New Roman"/>
              </a:rPr>
              <a:t>RV College of  Engineering</a:t>
            </a:r>
            <a:endParaRPr sz="1900" b="0" i="0" u="none" strike="noStrike" cap="none">
              <a:solidFill>
                <a:schemeClr val="dk1"/>
              </a:solidFill>
              <a:latin typeface="Times New Roman"/>
              <a:ea typeface="Times New Roman"/>
              <a:cs typeface="Times New Roman"/>
              <a:sym typeface="Times New Roman"/>
            </a:endParaRPr>
          </a:p>
        </p:txBody>
      </p:sp>
      <p:sp>
        <p:nvSpPr>
          <p:cNvPr id="53" name="Google Shape;53;p7"/>
          <p:cNvSpPr txBox="1"/>
          <p:nvPr/>
        </p:nvSpPr>
        <p:spPr>
          <a:xfrm>
            <a:off x="7324017" y="165924"/>
            <a:ext cx="1562735" cy="233679"/>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000000"/>
              </a:buClr>
              <a:buSzPts val="1350"/>
              <a:buFont typeface="Arial"/>
              <a:buNone/>
            </a:pPr>
            <a:r>
              <a:rPr lang="en-IN" sz="1350" b="0" i="1" u="none" strike="noStrike" cap="none">
                <a:solidFill>
                  <a:srgbClr val="422C75"/>
                </a:solidFill>
                <a:latin typeface="Times New Roman"/>
                <a:ea typeface="Times New Roman"/>
                <a:cs typeface="Times New Roman"/>
                <a:sym typeface="Times New Roman"/>
              </a:rPr>
              <a:t>Go, change the world</a:t>
            </a:r>
            <a:endParaRPr sz="1350" b="0" i="0" u="none" strike="noStrike" cap="none">
              <a:solidFill>
                <a:schemeClr val="dk1"/>
              </a:solidFill>
              <a:latin typeface="Times New Roman"/>
              <a:ea typeface="Times New Roman"/>
              <a:cs typeface="Times New Roman"/>
              <a:sym typeface="Times New Roman"/>
            </a:endParaRPr>
          </a:p>
        </p:txBody>
      </p:sp>
      <p:pic>
        <p:nvPicPr>
          <p:cNvPr id="54" name="Google Shape;54;p7"/>
          <p:cNvPicPr preferRelativeResize="0"/>
          <p:nvPr/>
        </p:nvPicPr>
        <p:blipFill rotWithShape="1">
          <a:blip r:embed="rId4">
            <a:alphaModFix/>
          </a:blip>
          <a:srcRect/>
          <a:stretch/>
        </p:blipFill>
        <p:spPr>
          <a:xfrm>
            <a:off x="2548824" y="684121"/>
            <a:ext cx="66299" cy="67199"/>
          </a:xfrm>
          <a:prstGeom prst="rect">
            <a:avLst/>
          </a:prstGeom>
          <a:noFill/>
          <a:ln>
            <a:noFill/>
          </a:ln>
        </p:spPr>
      </p:pic>
      <p:sp>
        <p:nvSpPr>
          <p:cNvPr id="55" name="Google Shape;55;p7"/>
          <p:cNvSpPr txBox="1"/>
          <p:nvPr/>
        </p:nvSpPr>
        <p:spPr>
          <a:xfrm>
            <a:off x="2819400" y="499402"/>
            <a:ext cx="5563235" cy="1097736"/>
          </a:xfrm>
          <a:prstGeom prst="rect">
            <a:avLst/>
          </a:prstGeom>
          <a:noFill/>
          <a:ln>
            <a:noFill/>
          </a:ln>
        </p:spPr>
        <p:txBody>
          <a:bodyPr spcFirstLastPara="1" wrap="square" lIns="0" tIns="12700" rIns="0" bIns="0" anchor="t" anchorCtr="0">
            <a:spAutoFit/>
          </a:bodyPr>
          <a:lstStyle/>
          <a:p>
            <a:pPr marL="27940" marR="0" lvl="0" indent="0" algn="ctr" rtl="0">
              <a:lnSpc>
                <a:spcPct val="100000"/>
              </a:lnSpc>
              <a:spcBef>
                <a:spcPts val="0"/>
              </a:spcBef>
              <a:spcAft>
                <a:spcPts val="0"/>
              </a:spcAft>
              <a:buClr>
                <a:srgbClr val="000000"/>
              </a:buClr>
              <a:buSzPts val="3000"/>
              <a:buFont typeface="Arial"/>
              <a:buNone/>
            </a:pPr>
            <a:r>
              <a:rPr lang="en-IN" sz="3000" b="1" i="0" u="none" strike="noStrike" cap="none">
                <a:solidFill>
                  <a:srgbClr val="C00000"/>
                </a:solidFill>
                <a:latin typeface="Calibri"/>
                <a:ea typeface="Calibri"/>
                <a:cs typeface="Calibri"/>
                <a:sym typeface="Calibri"/>
              </a:rPr>
              <a:t>Department of Chemistry</a:t>
            </a:r>
            <a:endParaRPr sz="3000" b="0" i="0" u="none" strike="noStrike" cap="none">
              <a:solidFill>
                <a:schemeClr val="dk1"/>
              </a:solidFill>
              <a:latin typeface="Calibri"/>
              <a:ea typeface="Calibri"/>
              <a:cs typeface="Calibri"/>
              <a:sym typeface="Calibri"/>
            </a:endParaRPr>
          </a:p>
          <a:p>
            <a:pPr marL="12700" marR="0" lvl="0" indent="0" algn="ctr" rtl="0">
              <a:lnSpc>
                <a:spcPct val="100000"/>
              </a:lnSpc>
              <a:spcBef>
                <a:spcPts val="2055"/>
              </a:spcBef>
              <a:spcAft>
                <a:spcPts val="0"/>
              </a:spcAft>
              <a:buClr>
                <a:srgbClr val="000000"/>
              </a:buClr>
              <a:buSzPts val="2300"/>
              <a:buFont typeface="Arial"/>
              <a:buNone/>
            </a:pPr>
            <a:r>
              <a:rPr lang="en-IN" sz="2300" b="1" i="0" u="none" strike="noStrike" cap="none">
                <a:solidFill>
                  <a:schemeClr val="dk1"/>
                </a:solidFill>
                <a:latin typeface="Calibri"/>
                <a:ea typeface="Calibri"/>
                <a:cs typeface="Calibri"/>
                <a:sym typeface="Calibri"/>
              </a:rPr>
              <a:t>  EXPERIENTIAL LEARNING PRESENTATION</a:t>
            </a:r>
            <a:endParaRPr sz="2300" b="0" i="0" u="none" strike="noStrike" cap="none">
              <a:solidFill>
                <a:schemeClr val="dk1"/>
              </a:solidFill>
              <a:latin typeface="Calibri"/>
              <a:ea typeface="Calibri"/>
              <a:cs typeface="Calibri"/>
              <a:sym typeface="Calibri"/>
            </a:endParaRPr>
          </a:p>
        </p:txBody>
      </p:sp>
      <p:sp>
        <p:nvSpPr>
          <p:cNvPr id="56" name="Google Shape;56;p7"/>
          <p:cNvSpPr txBox="1"/>
          <p:nvPr/>
        </p:nvSpPr>
        <p:spPr>
          <a:xfrm>
            <a:off x="706600" y="1912705"/>
            <a:ext cx="8047200" cy="1851789"/>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00000"/>
              </a:buClr>
              <a:buSzPts val="2300"/>
              <a:buFont typeface="Arial"/>
              <a:buNone/>
            </a:pPr>
            <a:r>
              <a:rPr lang="en-IN" sz="2300" b="1" i="0" u="none" strike="noStrike" cap="none" dirty="0">
                <a:solidFill>
                  <a:schemeClr val="dk1"/>
                </a:solidFill>
                <a:latin typeface="Times New Roman"/>
                <a:ea typeface="Times New Roman"/>
                <a:cs typeface="Times New Roman"/>
                <a:sym typeface="Times New Roman"/>
              </a:rPr>
              <a:t>      </a:t>
            </a:r>
            <a:r>
              <a:rPr lang="en-IN" sz="2200" b="1" i="0" u="none" strike="noStrike" cap="none" dirty="0">
                <a:solidFill>
                  <a:schemeClr val="dk1"/>
                </a:solidFill>
                <a:latin typeface="Times New Roman"/>
                <a:ea typeface="Times New Roman"/>
                <a:cs typeface="Times New Roman"/>
                <a:sym typeface="Times New Roman"/>
              </a:rPr>
              <a:t>Course : Engineering Chemistry (22CHY12A)</a:t>
            </a:r>
            <a:endParaRPr sz="22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Topic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800"/>
              <a:buFont typeface="Arial"/>
              <a:buNone/>
            </a:pPr>
            <a:r>
              <a:rPr lang="en-IN" sz="2800" b="1" i="0" u="none" strike="noStrike" cap="none" dirty="0">
                <a:solidFill>
                  <a:srgbClr val="0070C0"/>
                </a:solidFill>
                <a:latin typeface="Times New Roman"/>
                <a:ea typeface="Times New Roman"/>
                <a:cs typeface="Times New Roman"/>
                <a:sym typeface="Times New Roman"/>
              </a:rPr>
              <a:t>PRECISION IRRIGATION</a:t>
            </a:r>
            <a:endParaRPr sz="1400" b="0" i="0" u="none" strike="noStrike" cap="none" dirty="0">
              <a:solidFill>
                <a:srgbClr val="000000"/>
              </a:solidFill>
              <a:latin typeface="Arial"/>
              <a:ea typeface="Arial"/>
              <a:cs typeface="Arial"/>
              <a:sym typeface="Arial"/>
            </a:endParaRPr>
          </a:p>
          <a:p>
            <a:pPr marL="346075" marR="0" lvl="0" indent="0" algn="ctr" rtl="0">
              <a:lnSpc>
                <a:spcPct val="100000"/>
              </a:lnSpc>
              <a:spcBef>
                <a:spcPts val="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2200" b="0" i="0" u="none" strike="noStrike" cap="none" dirty="0">
              <a:solidFill>
                <a:srgbClr val="0070C0"/>
              </a:solidFill>
              <a:latin typeface="Times New Roman"/>
              <a:ea typeface="Times New Roman"/>
              <a:cs typeface="Times New Roman"/>
              <a:sym typeface="Times New Roman"/>
            </a:endParaRPr>
          </a:p>
        </p:txBody>
      </p:sp>
      <p:sp>
        <p:nvSpPr>
          <p:cNvPr id="57" name="Google Shape;57;p7"/>
          <p:cNvSpPr txBox="1"/>
          <p:nvPr/>
        </p:nvSpPr>
        <p:spPr>
          <a:xfrm>
            <a:off x="1837617" y="3943203"/>
            <a:ext cx="5486400" cy="974626"/>
          </a:xfrm>
          <a:prstGeom prst="rect">
            <a:avLst/>
          </a:prstGeom>
          <a:noFill/>
          <a:ln>
            <a:noFill/>
          </a:ln>
        </p:spPr>
        <p:txBody>
          <a:bodyPr spcFirstLastPara="1" wrap="square" lIns="0" tIns="12700" rIns="0" bIns="0" anchor="b" anchorCtr="0">
            <a:spAutoFit/>
          </a:bodyPr>
          <a:lstStyle/>
          <a:p>
            <a:pPr marL="255270" marR="0" lvl="0" indent="0" algn="ctr" rtl="0">
              <a:lnSpc>
                <a:spcPct val="100000"/>
              </a:lnSpc>
              <a:spcBef>
                <a:spcPts val="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Submitted To :</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DR. MAHESH R</a:t>
            </a:r>
            <a:endParaRPr sz="1500" b="1" i="0" u="none" strike="noStrike" cap="none" dirty="0">
              <a:solidFill>
                <a:schemeClr val="dk1"/>
              </a:solidFill>
              <a:latin typeface="Times New Roman"/>
              <a:ea typeface="Times New Roman"/>
              <a:cs typeface="Times New Roman"/>
              <a:sym typeface="Times New Roman"/>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DEPT. CHEMISTRY</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RVCE</a:t>
            </a:r>
            <a:endParaRPr sz="15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2"/>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13" name="Google Shape;113;p12"/>
          <p:cNvGrpSpPr/>
          <p:nvPr/>
        </p:nvGrpSpPr>
        <p:grpSpPr>
          <a:xfrm>
            <a:off x="0" y="18736"/>
            <a:ext cx="9144001" cy="511163"/>
            <a:chOff x="0" y="18736"/>
            <a:chExt cx="9144001" cy="511163"/>
          </a:xfrm>
        </p:grpSpPr>
        <p:pic>
          <p:nvPicPr>
            <p:cNvPr id="114" name="Google Shape;114;p12"/>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15" name="Google Shape;115;p12"/>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16" name="Google Shape;116;p12"/>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7" name="Google Shape;117;p12"/>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18" name="Google Shape;118;p12"/>
          <p:cNvSpPr txBox="1"/>
          <p:nvPr/>
        </p:nvSpPr>
        <p:spPr>
          <a:xfrm>
            <a:off x="3162300" y="35776"/>
            <a:ext cx="2819400" cy="4154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LITERATURE SURVEY</a:t>
            </a:r>
            <a:endParaRPr sz="1400" b="0" i="0" u="none" strike="noStrike" cap="none">
              <a:solidFill>
                <a:srgbClr val="000000"/>
              </a:solidFill>
              <a:latin typeface="Arial"/>
              <a:ea typeface="Arial"/>
              <a:cs typeface="Arial"/>
              <a:sym typeface="Arial"/>
            </a:endParaRPr>
          </a:p>
        </p:txBody>
      </p:sp>
      <p:graphicFrame>
        <p:nvGraphicFramePr>
          <p:cNvPr id="119" name="Google Shape;119;p12"/>
          <p:cNvGraphicFramePr/>
          <p:nvPr>
            <p:extLst>
              <p:ext uri="{D42A27DB-BD31-4B8C-83A1-F6EECF244321}">
                <p14:modId xmlns:p14="http://schemas.microsoft.com/office/powerpoint/2010/main" val="1482385825"/>
              </p:ext>
            </p:extLst>
          </p:nvPr>
        </p:nvGraphicFramePr>
        <p:xfrm>
          <a:off x="78377" y="574149"/>
          <a:ext cx="8939331" cy="4469942"/>
        </p:xfrm>
        <a:graphic>
          <a:graphicData uri="http://schemas.openxmlformats.org/drawingml/2006/table">
            <a:tbl>
              <a:tblPr firstRow="1" bandRow="1">
                <a:noFill/>
                <a:tableStyleId>{B20F42CF-6FE1-4003-8FE0-78359B0E1E25}</a:tableStyleId>
              </a:tblPr>
              <a:tblGrid>
                <a:gridCol w="1740475">
                  <a:extLst>
                    <a:ext uri="{9D8B030D-6E8A-4147-A177-3AD203B41FA5}">
                      <a16:colId xmlns:a16="http://schemas.microsoft.com/office/drawing/2014/main" val="20000"/>
                    </a:ext>
                  </a:extLst>
                </a:gridCol>
                <a:gridCol w="2092020">
                  <a:extLst>
                    <a:ext uri="{9D8B030D-6E8A-4147-A177-3AD203B41FA5}">
                      <a16:colId xmlns:a16="http://schemas.microsoft.com/office/drawing/2014/main" val="20001"/>
                    </a:ext>
                  </a:extLst>
                </a:gridCol>
                <a:gridCol w="2252853">
                  <a:extLst>
                    <a:ext uri="{9D8B030D-6E8A-4147-A177-3AD203B41FA5}">
                      <a16:colId xmlns:a16="http://schemas.microsoft.com/office/drawing/2014/main" val="20002"/>
                    </a:ext>
                  </a:extLst>
                </a:gridCol>
                <a:gridCol w="2828583">
                  <a:extLst>
                    <a:ext uri="{9D8B030D-6E8A-4147-A177-3AD203B41FA5}">
                      <a16:colId xmlns:a16="http://schemas.microsoft.com/office/drawing/2014/main" val="20003"/>
                    </a:ext>
                  </a:extLst>
                </a:gridCol>
                <a:gridCol w="25400">
                  <a:extLst>
                    <a:ext uri="{9D8B030D-6E8A-4147-A177-3AD203B41FA5}">
                      <a16:colId xmlns:a16="http://schemas.microsoft.com/office/drawing/2014/main" val="20004"/>
                    </a:ext>
                  </a:extLst>
                </a:gridCol>
              </a:tblGrid>
              <a:tr h="271799">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Author</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dirty="0">
                          <a:solidFill>
                            <a:srgbClr val="FFFFFF"/>
                          </a:solidFill>
                          <a:latin typeface="Calibri"/>
                          <a:ea typeface="Calibri"/>
                          <a:cs typeface="Calibri"/>
                          <a:sym typeface="Calibri"/>
                        </a:rPr>
                        <a:t>Paper/Book Title</a:t>
                      </a:r>
                      <a:endParaRPr sz="1600" u="none" strike="noStrike" cap="none" dirty="0">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Publication Details</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228600"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Summary</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2078705">
                <a:tc>
                  <a:txBody>
                    <a:bodyPr/>
                    <a:lstStyle/>
                    <a:p>
                      <a:r>
                        <a:rPr lang="en-IN" sz="1200" b="0" dirty="0" err="1"/>
                        <a:t>Mvungi</a:t>
                      </a:r>
                      <a:r>
                        <a:rPr lang="en-IN" sz="1200" b="0" dirty="0"/>
                        <a:t>, Abu</a:t>
                      </a: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Physics and Chemistry of the Earth , Parts A/B/C</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1200"/>
                        <a:buFont typeface="Arial"/>
                        <a:buNone/>
                      </a:pPr>
                      <a:r>
                        <a:rPr lang="en-IN" sz="1200" dirty="0"/>
                        <a:t>Published by Elsevier Ltd.</a:t>
                      </a:r>
                    </a:p>
                    <a:p>
                      <a:pPr marL="142875" marR="139700" lvl="0" indent="0" algn="l" rtl="0">
                        <a:lnSpc>
                          <a:spcPct val="100000"/>
                        </a:lnSpc>
                        <a:spcBef>
                          <a:spcPts val="0"/>
                        </a:spcBef>
                        <a:spcAft>
                          <a:spcPts val="0"/>
                        </a:spcAft>
                        <a:buClr>
                          <a:srgbClr val="000000"/>
                        </a:buClr>
                        <a:buSzPts val="1200"/>
                        <a:buFont typeface="Arial"/>
                        <a:buNone/>
                      </a:pPr>
                      <a:r>
                        <a:rPr lang="en-IN" sz="1200" u="none" strike="noStrike" cap="none" dirty="0">
                          <a:solidFill>
                            <a:schemeClr val="dk1"/>
                          </a:solidFill>
                          <a:latin typeface="Calibri"/>
                          <a:ea typeface="Calibri"/>
                          <a:cs typeface="Calibri"/>
                          <a:sym typeface="Calibri"/>
                        </a:rPr>
                        <a:t>Volume 30,Issues 11-16,2013</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chemeClr val="dk1"/>
                        </a:buClr>
                        <a:buSzPts val="1200"/>
                        <a:buFont typeface="Arial"/>
                        <a:buNone/>
                      </a:pPr>
                      <a:r>
                        <a:rPr lang="en-US" sz="1200" dirty="0"/>
                        <a:t>The study obtained both quantitative and qualitative data. The major findings are that social, political, environmental and demographic bases that supported the traditional irrigation system have changed drastically. As a corollary to this, the cultural and religious belief systems that supported and guided the traditional canal system management have been replaced by mistrust and corruption in water allocation. </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1"/>
                  </a:ext>
                </a:extLst>
              </a:tr>
              <a:tr h="2119438">
                <a:tc>
                  <a:txBody>
                    <a:bodyPr/>
                    <a:lstStyle/>
                    <a:p>
                      <a:pPr marL="142875" marR="587375" lvl="0" indent="0" algn="l" rtl="0">
                        <a:lnSpc>
                          <a:spcPct val="100000"/>
                        </a:lnSpc>
                        <a:spcBef>
                          <a:spcPts val="0"/>
                        </a:spcBef>
                        <a:spcAft>
                          <a:spcPts val="0"/>
                        </a:spcAft>
                        <a:buClr>
                          <a:srgbClr val="000000"/>
                        </a:buClr>
                        <a:buSzPts val="1200"/>
                        <a:buFont typeface="Arial"/>
                        <a:buNone/>
                      </a:pPr>
                      <a:r>
                        <a:rPr lang="en-IN" sz="1200" b="0" u="none" strike="noStrike" cap="none" dirty="0"/>
                        <a:t>Yohannes </a:t>
                      </a:r>
                      <a:r>
                        <a:rPr lang="en-IN" sz="1200" b="0" u="none" strike="noStrike" cap="none" dirty="0" err="1"/>
                        <a:t>Aberra</a:t>
                      </a:r>
                      <a:endParaRPr sz="1200" b="0" u="none" strike="noStrike" cap="none" dirty="0"/>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216534" lvl="0" indent="0" algn="l" rtl="0">
                        <a:lnSpc>
                          <a:spcPct val="100000"/>
                        </a:lnSpc>
                        <a:spcBef>
                          <a:spcPts val="0"/>
                        </a:spcBef>
                        <a:spcAft>
                          <a:spcPts val="0"/>
                        </a:spcAft>
                        <a:buClr>
                          <a:srgbClr val="000000"/>
                        </a:buClr>
                        <a:buSzPts val="1200"/>
                        <a:buFont typeface="Arial"/>
                        <a:buNone/>
                      </a:pPr>
                      <a:r>
                        <a:rPr lang="en-US" sz="1200" u="none" strike="noStrike" cap="none" dirty="0">
                          <a:latin typeface="Calibri"/>
                          <a:ea typeface="Calibri"/>
                          <a:cs typeface="Calibri"/>
                          <a:sym typeface="Calibri"/>
                        </a:rPr>
                        <a:t>The Geographical Journal</a:t>
                      </a:r>
                      <a:endParaRPr sz="1400" u="none" strike="noStrike" cap="none" dirty="0"/>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216534" lvl="0" indent="0" algn="l" rtl="0">
                        <a:lnSpc>
                          <a:spcPct val="100000"/>
                        </a:lnSpc>
                        <a:spcBef>
                          <a:spcPts val="0"/>
                        </a:spcBef>
                        <a:spcAft>
                          <a:spcPts val="0"/>
                        </a:spcAft>
                        <a:buClr>
                          <a:srgbClr val="000000"/>
                        </a:buClr>
                        <a:buSzPts val="1200"/>
                        <a:buFont typeface="Arial"/>
                        <a:buNone/>
                      </a:pPr>
                      <a:r>
                        <a:rPr lang="en-IN" sz="1200" dirty="0"/>
                        <a:t>The Royal Geographical Society Volume 170,Issue 3-2004</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80975" marR="260984" lvl="0" indent="0" algn="l" rtl="0">
                        <a:lnSpc>
                          <a:spcPct val="100000"/>
                        </a:lnSpc>
                        <a:spcBef>
                          <a:spcPts val="0"/>
                        </a:spcBef>
                        <a:spcAft>
                          <a:spcPts val="0"/>
                        </a:spcAft>
                        <a:buClr>
                          <a:srgbClr val="000000"/>
                        </a:buClr>
                        <a:buSzPts val="1200"/>
                        <a:buFont typeface="Arial"/>
                        <a:buNone/>
                      </a:pPr>
                      <a:r>
                        <a:rPr lang="en-US" sz="1200" dirty="0"/>
                        <a:t>The systems of headworks and canals are crude and wasteful on water. Recent interventions to improve the small-scale irrigation systems of the area have not been successful. Most interventions have preferred to introduce rainwater harvesting systems using micro-dams rather than trying to upgrade the traditional diversion schemes. </a:t>
                      </a:r>
                      <a:endParaRPr sz="12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485775" marR="527685" lvl="0" indent="-177800" algn="l" rtl="0">
                        <a:lnSpc>
                          <a:spcPct val="100000"/>
                        </a:lnSpc>
                        <a:spcBef>
                          <a:spcPts val="0"/>
                        </a:spcBef>
                        <a:spcAft>
                          <a:spcPts val="0"/>
                        </a:spcAft>
                        <a:buClr>
                          <a:srgbClr val="000000"/>
                        </a:buClr>
                        <a:buSzPts val="2000"/>
                        <a:buFont typeface="Arial"/>
                        <a:buNone/>
                      </a:pPr>
                      <a:endParaRPr sz="20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25" name="Google Shape;125;p13"/>
          <p:cNvGrpSpPr/>
          <p:nvPr/>
        </p:nvGrpSpPr>
        <p:grpSpPr>
          <a:xfrm>
            <a:off x="0" y="18737"/>
            <a:ext cx="9144001" cy="509088"/>
            <a:chOff x="0" y="18736"/>
            <a:chExt cx="9144001" cy="511163"/>
          </a:xfrm>
        </p:grpSpPr>
        <p:pic>
          <p:nvPicPr>
            <p:cNvPr id="126" name="Google Shape;126;p13"/>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27" name="Google Shape;127;p13"/>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28" name="Google Shape;128;p13"/>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9" name="Google Shape;129;p13"/>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30" name="Google Shape;130;p13"/>
          <p:cNvSpPr txBox="1"/>
          <p:nvPr/>
        </p:nvSpPr>
        <p:spPr>
          <a:xfrm>
            <a:off x="3162300" y="35776"/>
            <a:ext cx="2819400" cy="4154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LITERATURE SURVEY</a:t>
            </a:r>
            <a:endParaRPr sz="1400" b="0" i="0" u="none" strike="noStrike" cap="none">
              <a:solidFill>
                <a:srgbClr val="000000"/>
              </a:solidFill>
              <a:latin typeface="Arial"/>
              <a:ea typeface="Arial"/>
              <a:cs typeface="Arial"/>
              <a:sym typeface="Arial"/>
            </a:endParaRPr>
          </a:p>
        </p:txBody>
      </p:sp>
      <p:graphicFrame>
        <p:nvGraphicFramePr>
          <p:cNvPr id="131" name="Google Shape;131;p13"/>
          <p:cNvGraphicFramePr/>
          <p:nvPr>
            <p:extLst>
              <p:ext uri="{D42A27DB-BD31-4B8C-83A1-F6EECF244321}">
                <p14:modId xmlns:p14="http://schemas.microsoft.com/office/powerpoint/2010/main" val="3257668526"/>
              </p:ext>
            </p:extLst>
          </p:nvPr>
        </p:nvGraphicFramePr>
        <p:xfrm>
          <a:off x="27604" y="547744"/>
          <a:ext cx="9007214" cy="4574922"/>
        </p:xfrm>
        <a:graphic>
          <a:graphicData uri="http://schemas.openxmlformats.org/drawingml/2006/table">
            <a:tbl>
              <a:tblPr firstRow="1" bandRow="1">
                <a:noFill/>
                <a:tableStyleId>{B20F42CF-6FE1-4003-8FE0-78359B0E1E25}</a:tableStyleId>
              </a:tblPr>
              <a:tblGrid>
                <a:gridCol w="2137170">
                  <a:extLst>
                    <a:ext uri="{9D8B030D-6E8A-4147-A177-3AD203B41FA5}">
                      <a16:colId xmlns:a16="http://schemas.microsoft.com/office/drawing/2014/main" val="20000"/>
                    </a:ext>
                  </a:extLst>
                </a:gridCol>
                <a:gridCol w="1679205">
                  <a:extLst>
                    <a:ext uri="{9D8B030D-6E8A-4147-A177-3AD203B41FA5}">
                      <a16:colId xmlns:a16="http://schemas.microsoft.com/office/drawing/2014/main" val="20001"/>
                    </a:ext>
                  </a:extLst>
                </a:gridCol>
                <a:gridCol w="2289824">
                  <a:extLst>
                    <a:ext uri="{9D8B030D-6E8A-4147-A177-3AD203B41FA5}">
                      <a16:colId xmlns:a16="http://schemas.microsoft.com/office/drawing/2014/main" val="20002"/>
                    </a:ext>
                  </a:extLst>
                </a:gridCol>
                <a:gridCol w="2875002">
                  <a:extLst>
                    <a:ext uri="{9D8B030D-6E8A-4147-A177-3AD203B41FA5}">
                      <a16:colId xmlns:a16="http://schemas.microsoft.com/office/drawing/2014/main" val="20003"/>
                    </a:ext>
                  </a:extLst>
                </a:gridCol>
                <a:gridCol w="26013">
                  <a:extLst>
                    <a:ext uri="{9D8B030D-6E8A-4147-A177-3AD203B41FA5}">
                      <a16:colId xmlns:a16="http://schemas.microsoft.com/office/drawing/2014/main" val="20004"/>
                    </a:ext>
                  </a:extLst>
                </a:gridCol>
              </a:tblGrid>
              <a:tr h="263830">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Author</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Paper/Book Title</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Publication Details</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228600" marR="0" lvl="0" indent="0" algn="l" rtl="0">
                        <a:lnSpc>
                          <a:spcPct val="100000"/>
                        </a:lnSpc>
                        <a:spcBef>
                          <a:spcPts val="0"/>
                        </a:spcBef>
                        <a:spcAft>
                          <a:spcPts val="0"/>
                        </a:spcAft>
                        <a:buClr>
                          <a:srgbClr val="000000"/>
                        </a:buClr>
                        <a:buSzPts val="1600"/>
                        <a:buFont typeface="Arial"/>
                        <a:buNone/>
                      </a:pPr>
                      <a:r>
                        <a:rPr lang="en-IN" sz="1600" b="1" u="none" strike="noStrike" cap="none" dirty="0">
                          <a:solidFill>
                            <a:srgbClr val="FFFFFF"/>
                          </a:solidFill>
                          <a:latin typeface="Calibri"/>
                          <a:ea typeface="Calibri"/>
                          <a:cs typeface="Calibri"/>
                          <a:sym typeface="Calibri"/>
                        </a:rPr>
                        <a:t>Summary</a:t>
                      </a:r>
                      <a:endParaRPr sz="1600" u="none" strike="noStrike" cap="none" dirty="0">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2085722">
                <a:tc>
                  <a:txBody>
                    <a:bodyPr/>
                    <a:lstStyle/>
                    <a:p>
                      <a:pPr marL="142875" marR="139700" lvl="0" indent="0" algn="l" rtl="0">
                        <a:lnSpc>
                          <a:spcPct val="100000"/>
                        </a:lnSpc>
                        <a:spcBef>
                          <a:spcPts val="0"/>
                        </a:spcBef>
                        <a:spcAft>
                          <a:spcPts val="0"/>
                        </a:spcAft>
                        <a:buClr>
                          <a:srgbClr val="000000"/>
                        </a:buClr>
                        <a:buSzPts val="1200"/>
                        <a:buFont typeface="Arial"/>
                        <a:buNone/>
                      </a:pPr>
                      <a:r>
                        <a:rPr lang="en-IN" sz="1200" u="none" strike="noStrike" cap="none" dirty="0">
                          <a:solidFill>
                            <a:schemeClr val="dk1"/>
                          </a:solidFill>
                          <a:latin typeface="Calibri"/>
                          <a:ea typeface="Calibri"/>
                          <a:cs typeface="Calibri"/>
                          <a:sym typeface="Calibri"/>
                        </a:rPr>
                        <a:t> </a:t>
                      </a:r>
                      <a:r>
                        <a:rPr lang="en-IN" sz="1200" dirty="0"/>
                        <a:t>Joe Henry Obit , Christie Pei-Yee Chin, </a:t>
                      </a:r>
                      <a:r>
                        <a:rPr lang="en-IN" sz="1200" dirty="0" err="1"/>
                        <a:t>Haviluddin</a:t>
                      </a:r>
                      <a:r>
                        <a:rPr lang="en-IN" sz="1200" dirty="0"/>
                        <a:t> </a:t>
                      </a:r>
                      <a:r>
                        <a:rPr lang="en-IN" sz="1200" dirty="0" err="1"/>
                        <a:t>Haviluddin</a:t>
                      </a:r>
                      <a:r>
                        <a:rPr lang="en-IN" sz="1200" dirty="0"/>
                        <a:t>, </a:t>
                      </a:r>
                      <a:r>
                        <a:rPr lang="en-IN" sz="1200" dirty="0" err="1"/>
                        <a:t>Yuto</a:t>
                      </a:r>
                      <a:r>
                        <a:rPr lang="en-IN" sz="1200" dirty="0"/>
                        <a:t> Lim</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r>
                        <a:rPr lang="en-US" sz="1200" b="0" dirty="0"/>
                        <a:t>Towards Paddy Rice Smart Farming: A Review on Big Data, Machine Learning, and Rice Production Tasks</a:t>
                      </a: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IEEE, Volume 9</a:t>
                      </a:r>
                    </a:p>
                    <a:p>
                      <a:pPr marL="142875" marR="13970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Pages : </a:t>
                      </a:r>
                      <a:r>
                        <a:rPr lang="en-IN" sz="1200" dirty="0"/>
                        <a:t>50358 - 50380</a:t>
                      </a:r>
                      <a:endParaRPr lang="en-US" sz="1200" u="none" strike="noStrike" cap="none" dirty="0">
                        <a:solidFill>
                          <a:schemeClr val="dk1"/>
                        </a:solidFill>
                        <a:latin typeface="Calibri"/>
                        <a:ea typeface="Calibri"/>
                        <a:cs typeface="Calibri"/>
                        <a:sym typeface="Calibri"/>
                      </a:endParaRPr>
                    </a:p>
                    <a:p>
                      <a:pPr marL="142875" marR="13970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Published on - 29 March 2021</a:t>
                      </a:r>
                    </a:p>
                    <a:p>
                      <a:pPr marL="142875" marR="139700" lvl="0" indent="0" algn="l" rtl="0">
                        <a:lnSpc>
                          <a:spcPct val="100000"/>
                        </a:lnSpc>
                        <a:spcBef>
                          <a:spcPts val="0"/>
                        </a:spcBef>
                        <a:spcAft>
                          <a:spcPts val="0"/>
                        </a:spcAft>
                        <a:buClr>
                          <a:srgbClr val="000000"/>
                        </a:buClr>
                        <a:buSzPts val="1200"/>
                        <a:buFont typeface="Arial"/>
                        <a:buNone/>
                      </a:pPr>
                      <a:r>
                        <a:rPr lang="en-IN" sz="1200" b="0" dirty="0"/>
                        <a:t>INSPEC Accession Number</a:t>
                      </a:r>
                      <a:r>
                        <a:rPr lang="en-IN" sz="1200" b="1" dirty="0"/>
                        <a:t>: </a:t>
                      </a:r>
                      <a:r>
                        <a:rPr lang="en-IN" sz="1200" dirty="0"/>
                        <a:t>20966856</a:t>
                      </a:r>
                      <a:endParaRPr sz="1200" u="none" strike="noStrike" cap="none" dirty="0">
                        <a:solidFill>
                          <a:schemeClr val="dk1"/>
                        </a:solidFill>
                        <a:latin typeface="Calibri"/>
                        <a:ea typeface="Calibri"/>
                        <a:cs typeface="Calibri"/>
                        <a:sym typeface="Calibri"/>
                      </a:endParaRPr>
                    </a:p>
                    <a:p>
                      <a:pPr marL="142875" marR="139700" lvl="0" indent="0" algn="l" rtl="0">
                        <a:lnSpc>
                          <a:spcPct val="100000"/>
                        </a:lnSpc>
                        <a:spcBef>
                          <a:spcPts val="219"/>
                        </a:spcBef>
                        <a:spcAft>
                          <a:spcPts val="0"/>
                        </a:spcAft>
                        <a:buClr>
                          <a:srgbClr val="000000"/>
                        </a:buClr>
                        <a:buSzPts val="1200"/>
                        <a:buFont typeface="Arial"/>
                        <a:buNone/>
                      </a:pP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chemeClr val="dk1"/>
                        </a:buClr>
                        <a:buSzPts val="1200"/>
                        <a:buFont typeface="Arial"/>
                        <a:buNone/>
                      </a:pPr>
                      <a:r>
                        <a:rPr lang="en-US" sz="1200" dirty="0"/>
                        <a:t>Based on the proposed mapping framework, the conclusion is that an efficient and effective integration of all  three technologies is very crucial that transform traditional rice cultivation practices into a new perspective of intelligence in rice precision agriculture. Finally, this paper also summarizes all the challenges and technological trends towards the exploitation of multiple sources .</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1"/>
                  </a:ext>
                </a:extLst>
              </a:tr>
              <a:tr h="2198675">
                <a:tc>
                  <a:txBody>
                    <a:bodyPr/>
                    <a:lstStyle/>
                    <a:p>
                      <a:pPr marL="142875" marR="587375" lvl="0" indent="0" algn="l" rtl="0">
                        <a:lnSpc>
                          <a:spcPct val="100000"/>
                        </a:lnSpc>
                        <a:spcBef>
                          <a:spcPts val="0"/>
                        </a:spcBef>
                        <a:spcAft>
                          <a:spcPts val="0"/>
                        </a:spcAft>
                        <a:buClr>
                          <a:srgbClr val="000000"/>
                        </a:buClr>
                        <a:buSzPts val="1200"/>
                        <a:buFont typeface="Arial"/>
                        <a:buNone/>
                      </a:pPr>
                      <a:r>
                        <a:rPr lang="en-IN" sz="1200" dirty="0" err="1"/>
                        <a:t>Sudharshan</a:t>
                      </a:r>
                      <a:r>
                        <a:rPr lang="en-IN" sz="1200" dirty="0"/>
                        <a:t> N, AVS Kasturi </a:t>
                      </a:r>
                      <a:r>
                        <a:rPr lang="en-IN" sz="1200" dirty="0" err="1"/>
                        <a:t>Karthik,JS</a:t>
                      </a:r>
                      <a:r>
                        <a:rPr lang="en-IN" sz="1200" dirty="0"/>
                        <a:t> Sandeep  Kiran, Geetha S</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216534"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IN" sz="1200" b="0" dirty="0"/>
                        <a:t>Renewable Energy Based Smart Irrigation System</a:t>
                      </a:r>
                    </a:p>
                    <a:p>
                      <a:pPr marL="142875" marR="216534"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226695"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a:ea typeface="Arial"/>
                          <a:cs typeface="Arial"/>
                          <a:sym typeface="Arial"/>
                        </a:rPr>
                        <a:t>Elsevier, Volume 165</a:t>
                      </a:r>
                    </a:p>
                    <a:p>
                      <a:pPr marL="142875" marR="226695" lvl="0" indent="0" algn="l" rtl="0">
                        <a:lnSpc>
                          <a:spcPct val="100000"/>
                        </a:lnSpc>
                        <a:spcBef>
                          <a:spcPts val="0"/>
                        </a:spcBef>
                        <a:spcAft>
                          <a:spcPts val="0"/>
                        </a:spcAft>
                        <a:buClr>
                          <a:srgbClr val="000000"/>
                        </a:buClr>
                        <a:buSzPts val="1200"/>
                        <a:buFont typeface="Arial"/>
                        <a:buNone/>
                      </a:pPr>
                      <a:r>
                        <a:rPr lang="en-US" sz="1200" u="none" strike="noStrike" cap="none" dirty="0">
                          <a:latin typeface="Arial"/>
                          <a:ea typeface="Arial"/>
                          <a:cs typeface="Arial"/>
                          <a:sym typeface="Arial"/>
                        </a:rPr>
                        <a:t>Pages : </a:t>
                      </a:r>
                      <a:r>
                        <a:rPr lang="en-IN" sz="1200" dirty="0"/>
                        <a:t>615-623</a:t>
                      </a:r>
                    </a:p>
                    <a:p>
                      <a:pPr marL="142875" marR="226695" lvl="0" indent="0" algn="l" rtl="0">
                        <a:lnSpc>
                          <a:spcPct val="100000"/>
                        </a:lnSpc>
                        <a:spcBef>
                          <a:spcPts val="0"/>
                        </a:spcBef>
                        <a:spcAft>
                          <a:spcPts val="0"/>
                        </a:spcAft>
                        <a:buClr>
                          <a:srgbClr val="000000"/>
                        </a:buClr>
                        <a:buSzPts val="1200"/>
                        <a:buFont typeface="Arial"/>
                        <a:buNone/>
                      </a:pPr>
                      <a:r>
                        <a:rPr lang="en-IN" sz="1200" u="none" strike="noStrike" cap="none" dirty="0">
                          <a:latin typeface="Arial"/>
                          <a:ea typeface="Arial"/>
                          <a:cs typeface="Arial"/>
                          <a:sym typeface="Arial"/>
                        </a:rPr>
                        <a:t>2019</a:t>
                      </a:r>
                      <a:endParaRPr sz="1200" u="none" strike="noStrike" cap="none" dirty="0">
                        <a:latin typeface="Arial"/>
                        <a:ea typeface="Arial"/>
                        <a:cs typeface="Arial"/>
                        <a:sym typeface="Arial"/>
                      </a:endParaRPr>
                    </a:p>
                    <a:p>
                      <a:pPr marL="142875" marR="226695" lvl="0" indent="0" algn="l" rtl="0">
                        <a:lnSpc>
                          <a:spcPct val="100000"/>
                        </a:lnSpc>
                        <a:spcBef>
                          <a:spcPts val="219"/>
                        </a:spcBef>
                        <a:spcAft>
                          <a:spcPts val="0"/>
                        </a:spcAft>
                        <a:buClr>
                          <a:srgbClr val="000000"/>
                        </a:buClr>
                        <a:buSzPts val="1200"/>
                        <a:buFont typeface="Arial"/>
                        <a:buNone/>
                      </a:pPr>
                      <a:endParaRPr sz="1200" u="none" strike="noStrike" cap="none" dirty="0">
                        <a:latin typeface="Arial"/>
                        <a:ea typeface="Arial"/>
                        <a:cs typeface="Arial"/>
                        <a:sym typeface="Arial"/>
                      </a:endParaRPr>
                    </a:p>
                    <a:p>
                      <a:pPr marL="142875" marR="226695" lvl="0" indent="0" algn="l" rtl="0">
                        <a:lnSpc>
                          <a:spcPct val="100000"/>
                        </a:lnSpc>
                        <a:spcBef>
                          <a:spcPts val="219"/>
                        </a:spcBef>
                        <a:spcAft>
                          <a:spcPts val="0"/>
                        </a:spcAft>
                        <a:buClr>
                          <a:srgbClr val="000000"/>
                        </a:buClr>
                        <a:buSzPts val="1200"/>
                        <a:buFont typeface="Arial"/>
                        <a:buNone/>
                      </a:pPr>
                      <a:r>
                        <a:rPr lang="en-IN" sz="1200" u="none" strike="noStrike" cap="none" dirty="0">
                          <a:latin typeface="Arial"/>
                          <a:ea typeface="Arial"/>
                          <a:cs typeface="Arial"/>
                          <a:sym typeface="Arial"/>
                        </a:rPr>
                        <a:t> </a:t>
                      </a:r>
                      <a:endParaRPr sz="1200" u="none" strike="noStrike" cap="none" dirty="0">
                        <a:latin typeface="Arial"/>
                        <a:ea typeface="Arial"/>
                        <a:cs typeface="Arial"/>
                        <a:sym typeface="Arial"/>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80975" marR="260984" lvl="0" indent="0" algn="l" rtl="0">
                        <a:lnSpc>
                          <a:spcPct val="100000"/>
                        </a:lnSpc>
                        <a:spcBef>
                          <a:spcPts val="0"/>
                        </a:spcBef>
                        <a:spcAft>
                          <a:spcPts val="0"/>
                        </a:spcAft>
                        <a:buClr>
                          <a:srgbClr val="000000"/>
                        </a:buClr>
                        <a:buSzPts val="1200"/>
                        <a:buFont typeface="Arial"/>
                        <a:buNone/>
                      </a:pPr>
                      <a:r>
                        <a:rPr lang="en-US" sz="1200" dirty="0"/>
                        <a:t>This research gives an idea of smart irrigation system. This irrigation system uses three sensors namely temperature sensor, humidity sensor and soil moisture sensor, and fuzzy logic is used to operate the solenoid valve. The data from the sensors is then sent to the cloud by using adafruit.io and the farmer can view the moisture level, humidity level and temperature recorded by these sensors</a:t>
                      </a:r>
                      <a:r>
                        <a:rPr lang="en-IN" sz="1200" u="none" strike="noStrike" cap="none" dirty="0">
                          <a:latin typeface="Calibri"/>
                          <a:ea typeface="Calibri"/>
                          <a:cs typeface="Calibri"/>
                          <a:sym typeface="Calibri"/>
                        </a:rPr>
                        <a:t>.</a:t>
                      </a:r>
                      <a:endParaRPr sz="12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485775" marR="527685" lvl="0" indent="-177800" algn="l" rtl="0">
                        <a:lnSpc>
                          <a:spcPct val="100000"/>
                        </a:lnSpc>
                        <a:spcBef>
                          <a:spcPts val="0"/>
                        </a:spcBef>
                        <a:spcAft>
                          <a:spcPts val="0"/>
                        </a:spcAft>
                        <a:buClr>
                          <a:srgbClr val="000000"/>
                        </a:buClr>
                        <a:buSzPts val="2000"/>
                        <a:buFont typeface="Arial"/>
                        <a:buNone/>
                      </a:pPr>
                      <a:endParaRPr sz="20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2"/>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13" name="Google Shape;113;p12"/>
          <p:cNvGrpSpPr/>
          <p:nvPr/>
        </p:nvGrpSpPr>
        <p:grpSpPr>
          <a:xfrm>
            <a:off x="0" y="18736"/>
            <a:ext cx="9144001" cy="511163"/>
            <a:chOff x="0" y="18736"/>
            <a:chExt cx="9144001" cy="511163"/>
          </a:xfrm>
        </p:grpSpPr>
        <p:pic>
          <p:nvPicPr>
            <p:cNvPr id="114" name="Google Shape;114;p12"/>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15" name="Google Shape;115;p12"/>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16" name="Google Shape;116;p12"/>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7" name="Google Shape;117;p12"/>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18" name="Google Shape;118;p12"/>
          <p:cNvSpPr txBox="1"/>
          <p:nvPr/>
        </p:nvSpPr>
        <p:spPr>
          <a:xfrm>
            <a:off x="3162300" y="35776"/>
            <a:ext cx="2819400" cy="4154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LITERATURE SURVEY</a:t>
            </a:r>
            <a:endParaRPr sz="1400" b="0" i="0" u="none" strike="noStrike" cap="none">
              <a:solidFill>
                <a:srgbClr val="000000"/>
              </a:solidFill>
              <a:latin typeface="Arial"/>
              <a:ea typeface="Arial"/>
              <a:cs typeface="Arial"/>
              <a:sym typeface="Arial"/>
            </a:endParaRPr>
          </a:p>
        </p:txBody>
      </p:sp>
      <p:graphicFrame>
        <p:nvGraphicFramePr>
          <p:cNvPr id="119" name="Google Shape;119;p12"/>
          <p:cNvGraphicFramePr/>
          <p:nvPr>
            <p:extLst>
              <p:ext uri="{D42A27DB-BD31-4B8C-83A1-F6EECF244321}">
                <p14:modId xmlns:p14="http://schemas.microsoft.com/office/powerpoint/2010/main" val="4081363022"/>
              </p:ext>
            </p:extLst>
          </p:nvPr>
        </p:nvGraphicFramePr>
        <p:xfrm>
          <a:off x="104078" y="574149"/>
          <a:ext cx="8876370" cy="4528830"/>
        </p:xfrm>
        <a:graphic>
          <a:graphicData uri="http://schemas.openxmlformats.org/drawingml/2006/table">
            <a:tbl>
              <a:tblPr firstRow="1" bandRow="1">
                <a:noFill/>
                <a:tableStyleId>{B20F42CF-6FE1-4003-8FE0-78359B0E1E25}</a:tableStyleId>
              </a:tblPr>
              <a:tblGrid>
                <a:gridCol w="1665402">
                  <a:extLst>
                    <a:ext uri="{9D8B030D-6E8A-4147-A177-3AD203B41FA5}">
                      <a16:colId xmlns:a16="http://schemas.microsoft.com/office/drawing/2014/main" val="20000"/>
                    </a:ext>
                  </a:extLst>
                </a:gridCol>
                <a:gridCol w="2095375">
                  <a:extLst>
                    <a:ext uri="{9D8B030D-6E8A-4147-A177-3AD203B41FA5}">
                      <a16:colId xmlns:a16="http://schemas.microsoft.com/office/drawing/2014/main" val="20001"/>
                    </a:ext>
                  </a:extLst>
                </a:gridCol>
                <a:gridCol w="2256466">
                  <a:extLst>
                    <a:ext uri="{9D8B030D-6E8A-4147-A177-3AD203B41FA5}">
                      <a16:colId xmlns:a16="http://schemas.microsoft.com/office/drawing/2014/main" val="20002"/>
                    </a:ext>
                  </a:extLst>
                </a:gridCol>
                <a:gridCol w="2833119">
                  <a:extLst>
                    <a:ext uri="{9D8B030D-6E8A-4147-A177-3AD203B41FA5}">
                      <a16:colId xmlns:a16="http://schemas.microsoft.com/office/drawing/2014/main" val="20003"/>
                    </a:ext>
                  </a:extLst>
                </a:gridCol>
                <a:gridCol w="26008">
                  <a:extLst>
                    <a:ext uri="{9D8B030D-6E8A-4147-A177-3AD203B41FA5}">
                      <a16:colId xmlns:a16="http://schemas.microsoft.com/office/drawing/2014/main" val="20004"/>
                    </a:ext>
                  </a:extLst>
                </a:gridCol>
              </a:tblGrid>
              <a:tr h="254241">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Author</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dirty="0">
                          <a:solidFill>
                            <a:srgbClr val="FFFFFF"/>
                          </a:solidFill>
                          <a:latin typeface="Calibri"/>
                          <a:ea typeface="Calibri"/>
                          <a:cs typeface="Calibri"/>
                          <a:sym typeface="Calibri"/>
                        </a:rPr>
                        <a:t>Paper/Book Title</a:t>
                      </a:r>
                      <a:endParaRPr sz="1600" u="none" strike="noStrike" cap="none" dirty="0">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Publication Details</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228600" marR="0" lvl="0" indent="0" algn="l" rtl="0">
                        <a:lnSpc>
                          <a:spcPct val="100000"/>
                        </a:lnSpc>
                        <a:spcBef>
                          <a:spcPts val="0"/>
                        </a:spcBef>
                        <a:spcAft>
                          <a:spcPts val="0"/>
                        </a:spcAft>
                        <a:buClr>
                          <a:srgbClr val="000000"/>
                        </a:buClr>
                        <a:buSzPts val="1600"/>
                        <a:buFont typeface="Arial"/>
                        <a:buNone/>
                      </a:pPr>
                      <a:r>
                        <a:rPr lang="en-IN" sz="1600" b="1" u="none" strike="noStrike" cap="none">
                          <a:solidFill>
                            <a:srgbClr val="FFFFFF"/>
                          </a:solidFill>
                          <a:latin typeface="Calibri"/>
                          <a:ea typeface="Calibri"/>
                          <a:cs typeface="Calibri"/>
                          <a:sym typeface="Calibri"/>
                        </a:rPr>
                        <a:t>Summary</a:t>
                      </a: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tc>
                  <a:txBody>
                    <a:bodyPr/>
                    <a:lstStyle/>
                    <a:p>
                      <a:pPr marL="142875"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0" marR="0" marT="228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1944422">
                <a:tc>
                  <a:txBody>
                    <a:bodyPr/>
                    <a:lstStyle/>
                    <a:p>
                      <a:r>
                        <a:rPr lang="en-IN" sz="1200" dirty="0"/>
                        <a:t>Abhilash Lad, Sumitra Nandre, Krishna Raichurkar, Sumit Zarkhande, Dr. Priya Charles </a:t>
                      </a:r>
                      <a:endParaRPr lang="en-IN" sz="1200" b="0" dirty="0"/>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r>
                        <a:rPr lang="en-US" sz="1200" b="0" dirty="0"/>
                        <a:t>A Literature Survey on Smart Agriculture Monitoring and Control System Using IOT</a:t>
                      </a: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1200"/>
                        <a:buFont typeface="Arial"/>
                        <a:buNone/>
                      </a:pPr>
                      <a:r>
                        <a:rPr lang="en-IN" sz="1200" dirty="0"/>
                        <a:t>Published by  IJRASET</a:t>
                      </a:r>
                    </a:p>
                    <a:p>
                      <a:pPr marL="142875" marR="139700" lvl="0" indent="0" algn="l" rtl="0">
                        <a:lnSpc>
                          <a:spcPct val="100000"/>
                        </a:lnSpc>
                        <a:spcBef>
                          <a:spcPts val="0"/>
                        </a:spcBef>
                        <a:spcAft>
                          <a:spcPts val="0"/>
                        </a:spcAft>
                        <a:buClr>
                          <a:srgbClr val="000000"/>
                        </a:buClr>
                        <a:buSzPts val="1200"/>
                        <a:buFont typeface="Arial"/>
                        <a:buNone/>
                      </a:pPr>
                      <a:r>
                        <a:rPr lang="en-IN" sz="1200" dirty="0"/>
                        <a:t>ISSN : 2321-9653</a:t>
                      </a:r>
                    </a:p>
                    <a:p>
                      <a:pPr marL="142875" marR="139700" lvl="0" indent="0" algn="l" rtl="0">
                        <a:lnSpc>
                          <a:spcPct val="100000"/>
                        </a:lnSpc>
                        <a:spcBef>
                          <a:spcPts val="0"/>
                        </a:spcBef>
                        <a:spcAft>
                          <a:spcPts val="0"/>
                        </a:spcAft>
                        <a:buClr>
                          <a:srgbClr val="000000"/>
                        </a:buClr>
                        <a:buSzPts val="1200"/>
                        <a:buFont typeface="Arial"/>
                        <a:buNone/>
                      </a:pPr>
                      <a:r>
                        <a:rPr lang="en-IN" sz="1200" dirty="0"/>
                        <a:t>Paper Id : IJRASET40512</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chemeClr val="dk1"/>
                        </a:buClr>
                        <a:buSzPts val="1200"/>
                        <a:buFont typeface="Arial"/>
                        <a:buNone/>
                      </a:pPr>
                      <a:r>
                        <a:rPr lang="en-US" sz="1200" dirty="0"/>
                        <a:t>Agriculture provides a wealth of data analysis parameters, resulting in increased crop yields. For better crop growth moisture, mineral, light and other factors can be assumed. This research looks into a few of these characteristics for data analysis with the goal of assisting users in making better agricultural decisions using IoT. The technique is intended to help farmers increase their agricultural output.</a:t>
                      </a:r>
                      <a:endParaRPr sz="120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13970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1"/>
                  </a:ext>
                </a:extLst>
              </a:tr>
              <a:tr h="2165879">
                <a:tc>
                  <a:txBody>
                    <a:bodyPr/>
                    <a:lstStyle/>
                    <a:p>
                      <a:pPr marL="142875" marR="587375" lvl="0" indent="0" algn="l" rtl="0">
                        <a:lnSpc>
                          <a:spcPct val="100000"/>
                        </a:lnSpc>
                        <a:spcBef>
                          <a:spcPts val="0"/>
                        </a:spcBef>
                        <a:spcAft>
                          <a:spcPts val="0"/>
                        </a:spcAft>
                        <a:buClr>
                          <a:srgbClr val="000000"/>
                        </a:buClr>
                        <a:buSzPts val="1200"/>
                        <a:buFont typeface="Arial"/>
                        <a:buNone/>
                      </a:pPr>
                      <a:r>
                        <a:rPr lang="en-IN" sz="1200" b="0" dirty="0"/>
                        <a:t>Bam Bahadur Sinha, R. Dhanalakshmi</a:t>
                      </a:r>
                      <a:endParaRPr sz="1200" b="0" u="none" strike="noStrike" cap="none" dirty="0"/>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r>
                        <a:rPr lang="en-US" sz="1200" b="0" dirty="0"/>
                        <a:t>Recent advancements and challenges of Internet of Things in smart agriculture: A survey</a:t>
                      </a: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42875" marR="216534" lvl="0" indent="0" algn="l" rtl="0">
                        <a:lnSpc>
                          <a:spcPct val="100000"/>
                        </a:lnSpc>
                        <a:spcBef>
                          <a:spcPts val="0"/>
                        </a:spcBef>
                        <a:spcAft>
                          <a:spcPts val="0"/>
                        </a:spcAft>
                        <a:buClr>
                          <a:srgbClr val="000000"/>
                        </a:buClr>
                        <a:buSzPts val="1200"/>
                        <a:buFont typeface="Arial"/>
                        <a:buNone/>
                      </a:pPr>
                      <a:r>
                        <a:rPr lang="en-US" sz="1200" b="0" u="none" strike="noStrike" cap="none" dirty="0">
                          <a:latin typeface="Arial"/>
                          <a:ea typeface="Arial"/>
                          <a:cs typeface="Arial"/>
                          <a:sym typeface="Arial"/>
                        </a:rPr>
                        <a:t>Elsevier, Volume -126</a:t>
                      </a:r>
                    </a:p>
                    <a:p>
                      <a:pPr marL="142875" marR="216534" lvl="0" indent="0" algn="l" rtl="0">
                        <a:lnSpc>
                          <a:spcPct val="100000"/>
                        </a:lnSpc>
                        <a:spcBef>
                          <a:spcPts val="0"/>
                        </a:spcBef>
                        <a:spcAft>
                          <a:spcPts val="0"/>
                        </a:spcAft>
                        <a:buClr>
                          <a:srgbClr val="000000"/>
                        </a:buClr>
                        <a:buSzPts val="1200"/>
                        <a:buFont typeface="Arial"/>
                        <a:buNone/>
                      </a:pPr>
                      <a:r>
                        <a:rPr lang="en-US" sz="1200" b="0" u="none" strike="noStrike" cap="none" dirty="0">
                          <a:solidFill>
                            <a:schemeClr val="dk1"/>
                          </a:solidFill>
                          <a:latin typeface="Arial"/>
                          <a:ea typeface="Calibri"/>
                          <a:cs typeface="Arial"/>
                          <a:sym typeface="Arial"/>
                        </a:rPr>
                        <a:t>Pages: </a:t>
                      </a:r>
                      <a:r>
                        <a:rPr lang="en-IN" sz="1200" b="0" dirty="0"/>
                        <a:t>169-184</a:t>
                      </a:r>
                    </a:p>
                    <a:p>
                      <a:pPr marL="142875" marR="216534" lvl="0" indent="0" algn="l" rtl="0">
                        <a:lnSpc>
                          <a:spcPct val="100000"/>
                        </a:lnSpc>
                        <a:spcBef>
                          <a:spcPts val="0"/>
                        </a:spcBef>
                        <a:spcAft>
                          <a:spcPts val="0"/>
                        </a:spcAft>
                        <a:buClr>
                          <a:srgbClr val="000000"/>
                        </a:buClr>
                        <a:buSzPts val="1200"/>
                        <a:buFont typeface="Arial"/>
                        <a:buNone/>
                      </a:pPr>
                      <a:r>
                        <a:rPr lang="en-IN" sz="1200" b="0" dirty="0"/>
                        <a:t>January 2022</a:t>
                      </a:r>
                      <a:endParaRPr sz="1200" b="0" u="none" strike="noStrike" cap="none" dirty="0">
                        <a:solidFill>
                          <a:schemeClr val="dk1"/>
                        </a:solidFill>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180975" marR="260984" lvl="0" indent="0" algn="l" rtl="0">
                        <a:lnSpc>
                          <a:spcPct val="100000"/>
                        </a:lnSpc>
                        <a:spcBef>
                          <a:spcPts val="0"/>
                        </a:spcBef>
                        <a:spcAft>
                          <a:spcPts val="0"/>
                        </a:spcAft>
                        <a:buClr>
                          <a:srgbClr val="000000"/>
                        </a:buClr>
                        <a:buSzPts val="1200"/>
                        <a:buFont typeface="Arial"/>
                        <a:buNone/>
                      </a:pPr>
                      <a:r>
                        <a:rPr lang="en-US" sz="1200" dirty="0"/>
                        <a:t> . Soil condition, irrigation water, herbicides and pesticides, weed control, and greenhouse output climate, may be tracked in smart agriculture to increase crop yields, minimize costs, and maintain process inputs. Smart agriculture and the use of reduced pesticides and fertilizers in crops will help to mitigate leaching issues and pollution, as well as the effects of climate change, in precision agriculture. </a:t>
                      </a:r>
                      <a:endParaRPr sz="12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tc>
                  <a:txBody>
                    <a:bodyPr/>
                    <a:lstStyle/>
                    <a:p>
                      <a:pPr marL="485775" marR="527685" lvl="0" indent="-177800" algn="l" rtl="0">
                        <a:lnSpc>
                          <a:spcPct val="100000"/>
                        </a:lnSpc>
                        <a:spcBef>
                          <a:spcPts val="0"/>
                        </a:spcBef>
                        <a:spcAft>
                          <a:spcPts val="0"/>
                        </a:spcAft>
                        <a:buClr>
                          <a:srgbClr val="000000"/>
                        </a:buClr>
                        <a:buSzPts val="2000"/>
                        <a:buFont typeface="Arial"/>
                        <a:buNone/>
                      </a:pPr>
                      <a:endParaRPr sz="2000" u="none" strike="noStrike" cap="none" dirty="0">
                        <a:latin typeface="Calibri"/>
                        <a:ea typeface="Calibri"/>
                        <a:cs typeface="Calibri"/>
                        <a:sym typeface="Calibri"/>
                      </a:endParaRPr>
                    </a:p>
                  </a:txBody>
                  <a:tcPr marL="0" marR="0" marT="27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8E7"/>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3150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37" name="Google Shape;137;p14"/>
          <p:cNvGrpSpPr/>
          <p:nvPr/>
        </p:nvGrpSpPr>
        <p:grpSpPr>
          <a:xfrm>
            <a:off x="0" y="18736"/>
            <a:ext cx="9144001" cy="511163"/>
            <a:chOff x="0" y="18736"/>
            <a:chExt cx="9144001" cy="511163"/>
          </a:xfrm>
        </p:grpSpPr>
        <p:pic>
          <p:nvPicPr>
            <p:cNvPr id="138" name="Google Shape;138;p14"/>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39" name="Google Shape;139;p14"/>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40" name="Google Shape;140;p14"/>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 name="Google Shape;141;p14"/>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42" name="Google Shape;142;p14"/>
          <p:cNvSpPr txBox="1"/>
          <p:nvPr/>
        </p:nvSpPr>
        <p:spPr>
          <a:xfrm>
            <a:off x="2899316" y="9001"/>
            <a:ext cx="3278459"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MOTIVATION</a:t>
            </a:r>
            <a:endParaRPr sz="1400" b="0" i="0" u="none" strike="noStrike" cap="none" dirty="0">
              <a:solidFill>
                <a:srgbClr val="000000"/>
              </a:solidFill>
              <a:latin typeface="Arial"/>
              <a:ea typeface="Arial"/>
              <a:cs typeface="Arial"/>
              <a:sym typeface="Arial"/>
            </a:endParaRPr>
          </a:p>
        </p:txBody>
      </p:sp>
      <p:sp>
        <p:nvSpPr>
          <p:cNvPr id="143" name="Google Shape;143;p14"/>
          <p:cNvSpPr/>
          <p:nvPr/>
        </p:nvSpPr>
        <p:spPr>
          <a:xfrm>
            <a:off x="4562475" y="2266950"/>
            <a:ext cx="67886" cy="45719"/>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152400" y="689264"/>
            <a:ext cx="8839200" cy="43703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600" dirty="0"/>
              <a:t>Smart irrigation is a topic of great importance as it addresses a critical global issue: water conservation and management. With the world's population growing rapidly and demand for water increasing, it's crucial to find ways to optimize the use of this finite resource.</a:t>
            </a:r>
          </a:p>
          <a:p>
            <a:pPr marR="0" lvl="0" algn="l" rtl="0">
              <a:lnSpc>
                <a:spcPct val="100000"/>
              </a:lnSpc>
              <a:spcBef>
                <a:spcPts val="0"/>
              </a:spcBef>
              <a:spcAft>
                <a:spcPts val="0"/>
              </a:spcAft>
              <a:buClr>
                <a:schemeClr val="dk1"/>
              </a:buClr>
              <a:buSzPts val="1800"/>
            </a:pPr>
            <a:endParaRPr lang="en-US" sz="1600" dirty="0"/>
          </a:p>
          <a:p>
            <a:pPr marL="285750" marR="0" lvl="0" indent="-285750" algn="l" rtl="0">
              <a:lnSpc>
                <a:spcPct val="100000"/>
              </a:lnSpc>
              <a:spcBef>
                <a:spcPts val="0"/>
              </a:spcBef>
              <a:spcAft>
                <a:spcPts val="0"/>
              </a:spcAft>
              <a:buClr>
                <a:schemeClr val="dk1"/>
              </a:buClr>
              <a:buSzPts val="1800"/>
              <a:buFont typeface="Arial"/>
              <a:buChar char="•"/>
            </a:pPr>
            <a:r>
              <a:rPr lang="en-US" sz="1600" dirty="0"/>
              <a:t>Smart irrigation systems use sensors, weather data, and advanced algorithms to adjust watering schedules and amounts, ensuring that crops receive the right amount of water at the right time. This results in more efficient use of water, which not only conserves this valuable resource but also leads to better plant health, growth, and productivity.</a:t>
            </a:r>
          </a:p>
          <a:p>
            <a:pPr marR="0" lvl="0" algn="l" rtl="0">
              <a:lnSpc>
                <a:spcPct val="100000"/>
              </a:lnSpc>
              <a:spcBef>
                <a:spcPts val="0"/>
              </a:spcBef>
              <a:spcAft>
                <a:spcPts val="0"/>
              </a:spcAft>
              <a:buClr>
                <a:schemeClr val="dk1"/>
              </a:buClr>
              <a:buSzPts val="1800"/>
            </a:pP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1800"/>
              <a:buFont typeface="Arial"/>
              <a:buChar char="•"/>
            </a:pPr>
            <a:r>
              <a:rPr lang="en-US" sz="1600" dirty="0"/>
              <a:t>Another factor that has contributed to the increasing popularity of smart irrigation is the need for more sustainable and environmentally friendly farming practices. With the effects of climate change becoming increasingly apparent, it's more important than ever to adopt technologies that help reduce the carbon footprint of agriculture. Smart irrigation systems can help achieve this by reducing water waste and allowing for more precise water use.</a:t>
            </a:r>
          </a:p>
          <a:p>
            <a:pPr marR="0" lvl="0" algn="l" rtl="0">
              <a:lnSpc>
                <a:spcPct val="100000"/>
              </a:lnSpc>
              <a:spcBef>
                <a:spcPts val="0"/>
              </a:spcBef>
              <a:spcAft>
                <a:spcPts val="0"/>
              </a:spcAft>
              <a:buClr>
                <a:schemeClr val="dk1"/>
              </a:buClr>
              <a:buSzPts val="1800"/>
            </a:pPr>
            <a:endParaRPr lang="en-US" sz="1600" dirty="0"/>
          </a:p>
          <a:p>
            <a:pPr marL="285750" marR="0" lvl="0" indent="-285750" algn="l" rtl="0">
              <a:lnSpc>
                <a:spcPct val="100000"/>
              </a:lnSpc>
              <a:spcBef>
                <a:spcPts val="0"/>
              </a:spcBef>
              <a:spcAft>
                <a:spcPts val="0"/>
              </a:spcAft>
              <a:buClr>
                <a:schemeClr val="dk1"/>
              </a:buClr>
              <a:buSzPts val="1800"/>
              <a:buFont typeface="Arial"/>
              <a:buChar char="•"/>
            </a:pPr>
            <a:r>
              <a:rPr lang="en-US" sz="1600" dirty="0"/>
              <a:t>Overall, smart irrigation is a timely and relevant topic with significant impacts on agriculture, water management, and the environment</a:t>
            </a:r>
            <a:r>
              <a:rPr lang="en-US" sz="2000" dirty="0"/>
              <a:t>.</a:t>
            </a: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50" name="Google Shape;150;p15"/>
          <p:cNvGrpSpPr/>
          <p:nvPr/>
        </p:nvGrpSpPr>
        <p:grpSpPr>
          <a:xfrm>
            <a:off x="0" y="18736"/>
            <a:ext cx="9144001" cy="511163"/>
            <a:chOff x="0" y="18736"/>
            <a:chExt cx="9144001" cy="511163"/>
          </a:xfrm>
        </p:grpSpPr>
        <p:pic>
          <p:nvPicPr>
            <p:cNvPr id="151" name="Google Shape;151;p15"/>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52" name="Google Shape;152;p15"/>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53" name="Google Shape;153;p15"/>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4" name="Google Shape;154;p15"/>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55" name="Google Shape;155;p15"/>
          <p:cNvSpPr txBox="1"/>
          <p:nvPr/>
        </p:nvSpPr>
        <p:spPr>
          <a:xfrm>
            <a:off x="3531220" y="41701"/>
            <a:ext cx="1819508"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OBJECTIVES</a:t>
            </a:r>
            <a:endParaRPr sz="1400" b="0" i="0" u="none" strike="noStrike" cap="none">
              <a:solidFill>
                <a:srgbClr val="000000"/>
              </a:solidFill>
              <a:latin typeface="Arial"/>
              <a:ea typeface="Arial"/>
              <a:cs typeface="Arial"/>
              <a:sym typeface="Arial"/>
            </a:endParaRPr>
          </a:p>
        </p:txBody>
      </p:sp>
      <p:sp>
        <p:nvSpPr>
          <p:cNvPr id="156" name="Google Shape;156;p15"/>
          <p:cNvSpPr txBox="1"/>
          <p:nvPr/>
        </p:nvSpPr>
        <p:spPr>
          <a:xfrm>
            <a:off x="152400" y="610673"/>
            <a:ext cx="8503343" cy="81252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dirty="0">
                <a:solidFill>
                  <a:schemeClr val="dk1"/>
                </a:solidFill>
                <a:latin typeface="Calibri"/>
                <a:ea typeface="Calibri"/>
                <a:cs typeface="Calibri"/>
                <a:sym typeface="Calibri"/>
              </a:rPr>
              <a:t>T</a:t>
            </a:r>
            <a:r>
              <a:rPr lang="en-IN" sz="1800" b="0" i="0" u="none" strike="noStrike" cap="none" dirty="0">
                <a:solidFill>
                  <a:schemeClr val="dk1"/>
                </a:solidFill>
                <a:latin typeface="Calibri"/>
                <a:ea typeface="Calibri"/>
                <a:cs typeface="Calibri"/>
                <a:sym typeface="Calibri"/>
              </a:rPr>
              <a:t>his project, an interdisciplinary approach to  Smart Irrigation, aims to :</a:t>
            </a: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design and develop a smart irrigation system that is able to optimize water use and conserve water resources.</a:t>
            </a:r>
          </a:p>
          <a:p>
            <a:pPr marR="0" lvl="0" algn="l" rtl="0">
              <a:lnSpc>
                <a:spcPct val="100000"/>
              </a:lnSpc>
              <a:spcBef>
                <a:spcPts val="0"/>
              </a:spcBef>
              <a:spcAft>
                <a:spcPts val="0"/>
              </a:spcAft>
              <a:buClr>
                <a:srgbClr val="000000"/>
              </a:buClr>
              <a:buSzPts val="1800"/>
            </a:pPr>
            <a:endParaRPr lang="en-US" dirty="0"/>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evaluate the efficiency and effectiveness of the smart irrigation system in terms of water savings, crop health and yield, and energy use.</a:t>
            </a:r>
          </a:p>
          <a:p>
            <a:pPr marR="0" lvl="0" algn="l" rtl="0">
              <a:lnSpc>
                <a:spcPct val="100000"/>
              </a:lnSpc>
              <a:spcBef>
                <a:spcPts val="0"/>
              </a:spcBef>
              <a:spcAft>
                <a:spcPts val="0"/>
              </a:spcAft>
              <a:buClr>
                <a:srgbClr val="000000"/>
              </a:buClr>
              <a:buSzPts val="1800"/>
            </a:pPr>
            <a:endParaRPr lang="en-US" dirty="0"/>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investigate the impact of smart irrigation on the environment, including water quality, soil health, and greenhouse gas emissions.</a:t>
            </a:r>
          </a:p>
          <a:p>
            <a:pPr marR="0" lvl="0" algn="l" rtl="0">
              <a:lnSpc>
                <a:spcPct val="100000"/>
              </a:lnSpc>
              <a:spcBef>
                <a:spcPts val="0"/>
              </a:spcBef>
              <a:spcAft>
                <a:spcPts val="0"/>
              </a:spcAft>
              <a:buClr>
                <a:srgbClr val="000000"/>
              </a:buClr>
              <a:buSzPts val="1800"/>
            </a:pPr>
            <a:endParaRPr lang="en-US" dirty="0"/>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explore the potential for integrating smart irrigation systems with other agricultural technologies, such as precision agriculture, remote sensing, and greenhouse automation.</a:t>
            </a:r>
          </a:p>
          <a:p>
            <a:pPr marR="0" lvl="0" algn="l" rtl="0">
              <a:lnSpc>
                <a:spcPct val="100000"/>
              </a:lnSpc>
              <a:spcBef>
                <a:spcPts val="0"/>
              </a:spcBef>
              <a:spcAft>
                <a:spcPts val="0"/>
              </a:spcAft>
              <a:buClr>
                <a:srgbClr val="000000"/>
              </a:buClr>
              <a:buSzPts val="1800"/>
            </a:pPr>
            <a:endParaRPr lang="en-US" dirty="0"/>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identify and address technical, economic, and social challenges associated with the implementation of smart irrigation systems.</a:t>
            </a:r>
          </a:p>
          <a:p>
            <a:pPr marR="0" lvl="0" algn="l" rtl="0">
              <a:lnSpc>
                <a:spcPct val="100000"/>
              </a:lnSpc>
              <a:spcBef>
                <a:spcPts val="0"/>
              </a:spcBef>
              <a:spcAft>
                <a:spcPts val="0"/>
              </a:spcAft>
              <a:buClr>
                <a:srgbClr val="000000"/>
              </a:buClr>
              <a:buSzPts val="1800"/>
            </a:pPr>
            <a:endParaRPr lang="en-US" dirty="0"/>
          </a:p>
          <a:p>
            <a:pPr marL="285750" marR="0" lvl="0" indent="-285750" algn="l" rtl="0">
              <a:lnSpc>
                <a:spcPct val="100000"/>
              </a:lnSpc>
              <a:spcBef>
                <a:spcPts val="0"/>
              </a:spcBef>
              <a:spcAft>
                <a:spcPts val="0"/>
              </a:spcAft>
              <a:buClr>
                <a:srgbClr val="000000"/>
              </a:buClr>
              <a:buSzPts val="1800"/>
              <a:buFont typeface="Wingdings" panose="05000000000000000000" pitchFamily="2" charset="2"/>
              <a:buChar char="Ø"/>
            </a:pPr>
            <a:r>
              <a:rPr lang="en-US" dirty="0"/>
              <a:t>To educate and raise awareness among farmers, policymakers, and the general public about the benefits of smart irrigation and the importance of water conservation and management.</a:t>
            </a:r>
            <a:endParaRPr lang="en-IN"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b="0" i="0" u="none" strike="noStrike" cap="none" dirty="0">
              <a:solidFill>
                <a:schemeClr val="dk1"/>
              </a:solidFill>
              <a:latin typeface="Calibri"/>
              <a:ea typeface="Arial"/>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lang="en-IN" sz="1800" dirty="0">
              <a:solidFill>
                <a:schemeClr val="dk1"/>
              </a:solidFill>
              <a:latin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grpSp>
        <p:nvGrpSpPr>
          <p:cNvPr id="161" name="Google Shape;161;p16"/>
          <p:cNvGrpSpPr/>
          <p:nvPr/>
        </p:nvGrpSpPr>
        <p:grpSpPr>
          <a:xfrm>
            <a:off x="0" y="18736"/>
            <a:ext cx="9144001" cy="511163"/>
            <a:chOff x="0" y="18736"/>
            <a:chExt cx="9144001" cy="511163"/>
          </a:xfrm>
        </p:grpSpPr>
        <p:pic>
          <p:nvPicPr>
            <p:cNvPr id="162" name="Google Shape;162;p16"/>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63" name="Google Shape;163;p16"/>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64" name="Google Shape;164;p16"/>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65" name="Google Shape;165;p16"/>
          <p:cNvSpPr txBox="1"/>
          <p:nvPr/>
        </p:nvSpPr>
        <p:spPr>
          <a:xfrm>
            <a:off x="2705099" y="57639"/>
            <a:ext cx="3733800"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METHODOLOGY   OUTLINE </a:t>
            </a:r>
            <a:endParaRPr sz="1400" b="0" i="0" u="none" strike="noStrike" cap="none" dirty="0">
              <a:solidFill>
                <a:srgbClr val="000000"/>
              </a:solidFill>
              <a:latin typeface="Arial"/>
              <a:ea typeface="Arial"/>
              <a:cs typeface="Arial"/>
              <a:sym typeface="Arial"/>
            </a:endParaRPr>
          </a:p>
        </p:txBody>
      </p:sp>
      <p:graphicFrame>
        <p:nvGraphicFramePr>
          <p:cNvPr id="8" name="Diagram 7">
            <a:extLst>
              <a:ext uri="{FF2B5EF4-FFF2-40B4-BE49-F238E27FC236}">
                <a16:creationId xmlns:a16="http://schemas.microsoft.com/office/drawing/2014/main" id="{39261053-56D3-D922-7F67-E2956A7F04A8}"/>
              </a:ext>
            </a:extLst>
          </p:cNvPr>
          <p:cNvGraphicFramePr/>
          <p:nvPr>
            <p:extLst>
              <p:ext uri="{D42A27DB-BD31-4B8C-83A1-F6EECF244321}">
                <p14:modId xmlns:p14="http://schemas.microsoft.com/office/powerpoint/2010/main" val="1243865124"/>
              </p:ext>
            </p:extLst>
          </p:nvPr>
        </p:nvGraphicFramePr>
        <p:xfrm>
          <a:off x="162232" y="549899"/>
          <a:ext cx="8329761" cy="51193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17"/>
          <p:cNvGrpSpPr/>
          <p:nvPr/>
        </p:nvGrpSpPr>
        <p:grpSpPr>
          <a:xfrm>
            <a:off x="0" y="18736"/>
            <a:ext cx="9144001" cy="511163"/>
            <a:chOff x="0" y="18736"/>
            <a:chExt cx="9144001" cy="511163"/>
          </a:xfrm>
        </p:grpSpPr>
        <p:pic>
          <p:nvPicPr>
            <p:cNvPr id="180" name="Google Shape;180;p17"/>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81" name="Google Shape;181;p17"/>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82" name="Google Shape;182;p17"/>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3" name="Google Shape;183;p17"/>
          <p:cNvSpPr txBox="1"/>
          <p:nvPr/>
        </p:nvSpPr>
        <p:spPr>
          <a:xfrm>
            <a:off x="923108" y="0"/>
            <a:ext cx="746324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Chemistry Components Of Smart Irrigation</a:t>
            </a:r>
            <a:endParaRPr sz="2100" b="1" i="0" u="none" strike="noStrike" cap="none" dirty="0">
              <a:solidFill>
                <a:srgbClr val="2E75B5"/>
              </a:solidFill>
              <a:latin typeface="Trebuchet MS"/>
              <a:ea typeface="Trebuchet MS"/>
              <a:cs typeface="Trebuchet MS"/>
              <a:sym typeface="Trebuchet MS"/>
            </a:endParaRPr>
          </a:p>
        </p:txBody>
      </p:sp>
      <p:sp>
        <p:nvSpPr>
          <p:cNvPr id="184" name="Google Shape;184;p17"/>
          <p:cNvSpPr/>
          <p:nvPr/>
        </p:nvSpPr>
        <p:spPr>
          <a:xfrm>
            <a:off x="152400" y="586591"/>
            <a:ext cx="8686800" cy="3802529"/>
          </a:xfrm>
          <a:prstGeom prst="rect">
            <a:avLst/>
          </a:prstGeom>
          <a:noFill/>
          <a:ln>
            <a:noFill/>
          </a:ln>
        </p:spPr>
        <p:txBody>
          <a:bodyPr spcFirstLastPara="1" wrap="square" lIns="91425" tIns="45700" rIns="91425" bIns="45700" anchor="t" anchorCtr="0">
            <a:noAutofit/>
          </a:bodyPr>
          <a:lstStyle/>
          <a:p>
            <a:pPr marL="0" indent="0">
              <a:lnSpc>
                <a:spcPct val="107000"/>
              </a:lnSpc>
              <a:spcAft>
                <a:spcPts val="800"/>
              </a:spcAft>
              <a:buNone/>
            </a:pPr>
            <a:r>
              <a:rPr lang="en-IN" sz="1800" b="0" i="0" u="none" strike="noStrike" cap="none" dirty="0">
                <a:solidFill>
                  <a:schemeClr val="dk1"/>
                </a:solidFill>
                <a:latin typeface="Calibri"/>
                <a:ea typeface="Calibri"/>
                <a:cs typeface="Calibri"/>
                <a:sym typeface="Calibri"/>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pH Monitoring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pH is one of the most important factors in soil fertility. Smart irrigation systems can monitor the pH  levels of soil and adjust the irrigation accordingly.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Soil Moisture Monitoring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Smart irrigation systems can measure and monitor the moisture levels in the soil, and    adjust the amount of water needed for optimal plant health. This involves using sensors to measure the water content of the soil, and the data collected can be used to determine when and how much water should be applied to the soil.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Nutrient Monitoring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Smart irrigation systems can monitor the nutrient levels in the soil and adjust irrigation accordingly. </a:t>
            </a:r>
            <a:r>
              <a:rPr lang="en-IN" sz="1800" dirty="0">
                <a:effectLst/>
                <a:latin typeface="Times New Roman" panose="02020603050405020304" pitchFamily="18" charset="0"/>
                <a:ea typeface="Times New Roman" panose="02020603050405020304" pitchFamily="18" charset="0"/>
              </a:rPr>
              <a:t>Nutrient application control involves using sensors to measure the nutrients in the soil, and the data collected can be used to determine when and how much fertilizer should be applied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Temperature Monitoring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Smart irrigation systems can measure the temperature of the soil and adjust the amount of water needed for optimal plant growth.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Salinity Monitoring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Smart irrigation systems can measure the salinity of the soil and adjust the amount of water needed for optimal plant health.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rtl="0">
              <a:lnSpc>
                <a:spcPct val="100000"/>
              </a:lnSpc>
              <a:spcBef>
                <a:spcPts val="0"/>
              </a:spcBef>
              <a:spcAft>
                <a:spcPts val="0"/>
              </a:spcAft>
              <a:buClr>
                <a:schemeClr val="dk1"/>
              </a:buClr>
              <a:buSzPts val="1800"/>
              <a:buFont typeface="Arial"/>
              <a:buChar char="•"/>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92" name="Google Shape;192;p18"/>
          <p:cNvGrpSpPr/>
          <p:nvPr/>
        </p:nvGrpSpPr>
        <p:grpSpPr>
          <a:xfrm>
            <a:off x="0" y="18736"/>
            <a:ext cx="9144001" cy="511163"/>
            <a:chOff x="0" y="18736"/>
            <a:chExt cx="9144001" cy="511163"/>
          </a:xfrm>
        </p:grpSpPr>
        <p:pic>
          <p:nvPicPr>
            <p:cNvPr id="193" name="Google Shape;193;p18"/>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94" name="Google Shape;194;p18"/>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95" name="Google Shape;195;p18"/>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6" name="Google Shape;196;p18"/>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97" name="Google Shape;197;p18"/>
          <p:cNvSpPr txBox="1"/>
          <p:nvPr/>
        </p:nvSpPr>
        <p:spPr>
          <a:xfrm>
            <a:off x="2116183" y="18736"/>
            <a:ext cx="3903617"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Polymers In Smart Irrigation</a:t>
            </a:r>
            <a:endParaRPr sz="2100" b="1" i="0" u="none" strike="noStrike" cap="none" dirty="0">
              <a:solidFill>
                <a:srgbClr val="2E75B5"/>
              </a:solidFill>
              <a:latin typeface="Trebuchet MS"/>
              <a:ea typeface="Trebuchet MS"/>
              <a:cs typeface="Trebuchet MS"/>
              <a:sym typeface="Trebuchet MS"/>
            </a:endParaRPr>
          </a:p>
        </p:txBody>
      </p:sp>
      <p:sp>
        <p:nvSpPr>
          <p:cNvPr id="199" name="Google Shape;199;p18"/>
          <p:cNvSpPr txBox="1"/>
          <p:nvPr/>
        </p:nvSpPr>
        <p:spPr>
          <a:xfrm>
            <a:off x="279858" y="839957"/>
            <a:ext cx="8716095" cy="3908722"/>
          </a:xfrm>
          <a:prstGeom prst="rect">
            <a:avLst/>
          </a:prstGeom>
          <a:noFill/>
          <a:ln>
            <a:noFill/>
          </a:ln>
        </p:spPr>
        <p:txBody>
          <a:bodyPr spcFirstLastPara="1" wrap="square" lIns="91425" tIns="45700" rIns="91425" bIns="45700" anchor="t" anchorCtr="0">
            <a:spAutoFit/>
          </a:bodyPr>
          <a:lstStyle/>
          <a:p>
            <a:pPr marL="342900" indent="-342900">
              <a:buFont typeface="Wingdings" panose="05000000000000000000" pitchFamily="2" charset="2"/>
              <a:buChar char="v"/>
            </a:pPr>
            <a:r>
              <a:rPr lang="en-IN" sz="1800" dirty="0"/>
              <a:t>Smart polymers are </a:t>
            </a:r>
            <a:r>
              <a:rPr lang="en-IN" sz="1800" b="1" dirty="0"/>
              <a:t>those that undergo rapid, reversible phase changes in response to small changes in environmental conditions.</a:t>
            </a:r>
          </a:p>
          <a:p>
            <a:pPr marL="342900" indent="-342900">
              <a:buFont typeface="Wingdings" panose="05000000000000000000" pitchFamily="2" charset="2"/>
              <a:buChar char="v"/>
            </a:pPr>
            <a:endParaRPr lang="en-IN" sz="1800" dirty="0">
              <a:solidFill>
                <a:srgbClr val="FF0000"/>
              </a:solidFill>
              <a:latin typeface="Calibri"/>
              <a:cs typeface="Calibri"/>
              <a:sym typeface="Calibri"/>
            </a:endParaRPr>
          </a:p>
          <a:p>
            <a:endParaRPr lang="en-IN" sz="1800" dirty="0">
              <a:solidFill>
                <a:srgbClr val="FF0000"/>
              </a:solidFill>
              <a:latin typeface="Calibri"/>
              <a:cs typeface="Calibri"/>
              <a:sym typeface="Calibri"/>
            </a:endParaRPr>
          </a:p>
          <a:p>
            <a:pPr marL="342900" indent="-342900">
              <a:buFont typeface="Wingdings" panose="05000000000000000000" pitchFamily="2" charset="2"/>
              <a:buChar char="v"/>
            </a:pPr>
            <a:r>
              <a:rPr lang="en-IN" sz="1800" dirty="0"/>
              <a:t>They work when the protein to be separation forms a bioconjugate – a stable covalent link between the biomolecule and another molecule – with a polymer and precipitated with the polymer when the environment is changed.</a:t>
            </a:r>
          </a:p>
          <a:p>
            <a:pPr marL="285750" indent="-285750">
              <a:buFont typeface="Wingdings" panose="05000000000000000000" pitchFamily="2" charset="2"/>
              <a:buChar char="v"/>
            </a:pPr>
            <a:endParaRPr lang="en-IN" sz="1800" dirty="0"/>
          </a:p>
          <a:p>
            <a:endParaRPr lang="en-IN" sz="1800" dirty="0"/>
          </a:p>
          <a:p>
            <a:pPr marL="285750" indent="-285750">
              <a:buFont typeface="Wingdings" panose="05000000000000000000" pitchFamily="2" charset="2"/>
              <a:buChar char="v"/>
            </a:pPr>
            <a:r>
              <a:rPr lang="en-US" sz="1800" dirty="0"/>
              <a:t>Polymers that are used in drip irrigation include </a:t>
            </a:r>
            <a:r>
              <a:rPr lang="en-IN" sz="1800" b="1" dirty="0"/>
              <a:t>HDPE, LDPE, and LLDPE .</a:t>
            </a:r>
          </a:p>
          <a:p>
            <a:pPr marL="285750" indent="-285750">
              <a:buFont typeface="Wingdings" panose="05000000000000000000" pitchFamily="2" charset="2"/>
              <a:buChar char="v"/>
            </a:pPr>
            <a:endParaRPr lang="en-IN" sz="1800" b="1" dirty="0"/>
          </a:p>
          <a:p>
            <a:r>
              <a:rPr lang="en-IN" sz="1800" b="1" dirty="0"/>
              <a:t>Example: </a:t>
            </a:r>
            <a:r>
              <a:rPr lang="en-IN" sz="1800" dirty="0" err="1"/>
              <a:t>Ista</a:t>
            </a:r>
            <a:r>
              <a:rPr lang="en-IN" sz="1800" dirty="0"/>
              <a:t> and Lopez employed poly(N-</a:t>
            </a:r>
            <a:r>
              <a:rPr lang="en-IN" sz="1800" dirty="0" err="1"/>
              <a:t>isopropylacryl</a:t>
            </a:r>
            <a:r>
              <a:rPr lang="en-IN" sz="1800" dirty="0"/>
              <a:t>-amide) (PNIPAAM), a polymer that is soluble in water below, but insoluble above, 32°C</a:t>
            </a:r>
            <a:endParaRPr lang="en-IN" sz="1800" b="1" dirty="0"/>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200" name="Google Shape;200;p18"/>
          <p:cNvSpPr/>
          <p:nvPr/>
        </p:nvSpPr>
        <p:spPr>
          <a:xfrm>
            <a:off x="31073" y="2876550"/>
            <a:ext cx="8638529"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dirty="0">
                <a:solidFill>
                  <a:srgbClr val="FF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92" name="Google Shape;192;p18"/>
          <p:cNvGrpSpPr/>
          <p:nvPr/>
        </p:nvGrpSpPr>
        <p:grpSpPr>
          <a:xfrm>
            <a:off x="0" y="18736"/>
            <a:ext cx="9144001" cy="511163"/>
            <a:chOff x="0" y="18736"/>
            <a:chExt cx="9144001" cy="511163"/>
          </a:xfrm>
        </p:grpSpPr>
        <p:pic>
          <p:nvPicPr>
            <p:cNvPr id="193" name="Google Shape;193;p18"/>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94" name="Google Shape;194;p18"/>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95" name="Google Shape;195;p18"/>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6" name="Google Shape;196;p18"/>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97" name="Google Shape;197;p18"/>
          <p:cNvSpPr txBox="1"/>
          <p:nvPr/>
        </p:nvSpPr>
        <p:spPr>
          <a:xfrm>
            <a:off x="2116183" y="18736"/>
            <a:ext cx="3903617" cy="4154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Polymers In Smart Irrigation</a:t>
            </a:r>
            <a:endParaRPr sz="2100" b="1" i="0" u="none" strike="noStrike" cap="none" dirty="0">
              <a:solidFill>
                <a:srgbClr val="2E75B5"/>
              </a:solidFill>
              <a:latin typeface="Trebuchet MS"/>
              <a:ea typeface="Trebuchet MS"/>
              <a:cs typeface="Trebuchet MS"/>
              <a:sym typeface="Trebuchet MS"/>
            </a:endParaRPr>
          </a:p>
        </p:txBody>
      </p:sp>
      <p:sp>
        <p:nvSpPr>
          <p:cNvPr id="199" name="Google Shape;199;p18"/>
          <p:cNvSpPr txBox="1"/>
          <p:nvPr/>
        </p:nvSpPr>
        <p:spPr>
          <a:xfrm>
            <a:off x="279858" y="839957"/>
            <a:ext cx="8716095" cy="677068"/>
          </a:xfrm>
          <a:prstGeom prst="rect">
            <a:avLst/>
          </a:prstGeom>
          <a:noFill/>
          <a:ln>
            <a:noFill/>
          </a:ln>
        </p:spPr>
        <p:txBody>
          <a:bodyPr spcFirstLastPara="1" wrap="square" lIns="91425" tIns="45700" rIns="91425" bIns="45700" anchor="t" anchorCtr="0">
            <a:spAutoFit/>
          </a:bodyPr>
          <a:lstStyle/>
          <a:p>
            <a:pPr lvl="0"/>
            <a:r>
              <a:rPr lang="en-IN" sz="2400" dirty="0"/>
              <a:t>  </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sp>
        <p:nvSpPr>
          <p:cNvPr id="200" name="Google Shape;200;p18"/>
          <p:cNvSpPr/>
          <p:nvPr/>
        </p:nvSpPr>
        <p:spPr>
          <a:xfrm>
            <a:off x="31073" y="2876550"/>
            <a:ext cx="8638529"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dirty="0">
                <a:solidFill>
                  <a:srgbClr val="FF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aphicFrame>
        <p:nvGraphicFramePr>
          <p:cNvPr id="3" name="Content Placeholder 3">
            <a:extLst>
              <a:ext uri="{FF2B5EF4-FFF2-40B4-BE49-F238E27FC236}">
                <a16:creationId xmlns:a16="http://schemas.microsoft.com/office/drawing/2014/main" id="{353C8D35-A38A-47A7-D82B-B25FEE65E341}"/>
              </a:ext>
            </a:extLst>
          </p:cNvPr>
          <p:cNvGraphicFramePr>
            <a:graphicFrameLocks/>
          </p:cNvGraphicFramePr>
          <p:nvPr>
            <p:extLst>
              <p:ext uri="{D42A27DB-BD31-4B8C-83A1-F6EECF244321}">
                <p14:modId xmlns:p14="http://schemas.microsoft.com/office/powerpoint/2010/main" val="3528911254"/>
              </p:ext>
            </p:extLst>
          </p:nvPr>
        </p:nvGraphicFramePr>
        <p:xfrm>
          <a:off x="279858" y="667732"/>
          <a:ext cx="8716095" cy="441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5318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Google Shape;179;p17"/>
          <p:cNvGrpSpPr/>
          <p:nvPr/>
        </p:nvGrpSpPr>
        <p:grpSpPr>
          <a:xfrm>
            <a:off x="0" y="18736"/>
            <a:ext cx="9144001" cy="511163"/>
            <a:chOff x="0" y="18736"/>
            <a:chExt cx="9144001" cy="511163"/>
          </a:xfrm>
        </p:grpSpPr>
        <p:pic>
          <p:nvPicPr>
            <p:cNvPr id="180" name="Google Shape;180;p17"/>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81" name="Google Shape;181;p17"/>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82" name="Google Shape;182;p17"/>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83" name="Google Shape;183;p17"/>
          <p:cNvSpPr txBox="1"/>
          <p:nvPr/>
        </p:nvSpPr>
        <p:spPr>
          <a:xfrm>
            <a:off x="923108" y="0"/>
            <a:ext cx="746324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Importance Of Chemistry I</a:t>
            </a:r>
            <a:r>
              <a:rPr lang="en-IN" sz="2100" b="1" dirty="0">
                <a:solidFill>
                  <a:srgbClr val="2E75B5"/>
                </a:solidFill>
                <a:latin typeface="Trebuchet MS"/>
                <a:ea typeface="Trebuchet MS"/>
                <a:cs typeface="Trebuchet MS"/>
                <a:sym typeface="Trebuchet MS"/>
              </a:rPr>
              <a:t>n</a:t>
            </a:r>
            <a:r>
              <a:rPr lang="en-IN" sz="2100" b="1" i="0" u="none" strike="noStrike" cap="none" dirty="0">
                <a:solidFill>
                  <a:srgbClr val="2E75B5"/>
                </a:solidFill>
                <a:latin typeface="Trebuchet MS"/>
                <a:ea typeface="Trebuchet MS"/>
                <a:cs typeface="Trebuchet MS"/>
                <a:sym typeface="Trebuchet MS"/>
              </a:rPr>
              <a:t> Smart Irrigation</a:t>
            </a:r>
            <a:endParaRPr sz="2100" b="1" i="0" u="none" strike="noStrike" cap="none" dirty="0">
              <a:solidFill>
                <a:srgbClr val="2E75B5"/>
              </a:solidFill>
              <a:latin typeface="Trebuchet MS"/>
              <a:ea typeface="Trebuchet MS"/>
              <a:cs typeface="Trebuchet MS"/>
              <a:sym typeface="Trebuchet MS"/>
            </a:endParaRPr>
          </a:p>
        </p:txBody>
      </p:sp>
      <p:graphicFrame>
        <p:nvGraphicFramePr>
          <p:cNvPr id="2" name="Diagram 1">
            <a:extLst>
              <a:ext uri="{FF2B5EF4-FFF2-40B4-BE49-F238E27FC236}">
                <a16:creationId xmlns:a16="http://schemas.microsoft.com/office/drawing/2014/main" id="{A01B8A4F-CC4D-B6D8-8541-E13800617640}"/>
              </a:ext>
            </a:extLst>
          </p:cNvPr>
          <p:cNvGraphicFramePr/>
          <p:nvPr>
            <p:extLst>
              <p:ext uri="{D42A27DB-BD31-4B8C-83A1-F6EECF244321}">
                <p14:modId xmlns:p14="http://schemas.microsoft.com/office/powerpoint/2010/main" val="789175003"/>
              </p:ext>
            </p:extLst>
          </p:nvPr>
        </p:nvGraphicFramePr>
        <p:xfrm>
          <a:off x="152399" y="586591"/>
          <a:ext cx="8817429" cy="44295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056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p:nvPr/>
        </p:nvSpPr>
        <p:spPr>
          <a:xfrm>
            <a:off x="30057" y="7434"/>
            <a:ext cx="9143358" cy="5143500"/>
          </a:xfrm>
          <a:prstGeom prst="rect">
            <a:avLst/>
          </a:prstGeom>
          <a:solidFill>
            <a:schemeClr val="lt1">
              <a:alpha val="98823"/>
            </a:schemeClr>
          </a:solidFill>
          <a:ln w="76200" cap="flat" cmpd="sng">
            <a:solidFill>
              <a:srgbClr val="005893"/>
            </a:solidFill>
            <a:prstDash val="solid"/>
            <a:miter lim="800000"/>
            <a:headEnd type="none" w="sm" len="sm"/>
            <a:tailEnd type="none" w="sm" len="sm"/>
          </a:ln>
        </p:spPr>
        <p:txBody>
          <a:bodyPr spcFirstLastPara="1" wrap="square" lIns="68569" tIns="34275" rIns="68569" bIns="34275" anchor="ctr" anchorCtr="0">
            <a:noAutofit/>
          </a:bodyPr>
          <a:lstStyle/>
          <a:p>
            <a:pPr algn="ctr"/>
            <a:endParaRPr sz="819">
              <a:solidFill>
                <a:srgbClr val="FFFFFF"/>
              </a:solidFill>
              <a:latin typeface="Calibri"/>
              <a:ea typeface="Calibri"/>
              <a:cs typeface="Calibri"/>
              <a:sym typeface="Calibri"/>
            </a:endParaRPr>
          </a:p>
        </p:txBody>
      </p:sp>
      <p:sp>
        <p:nvSpPr>
          <p:cNvPr id="98" name="Google Shape;98;p15"/>
          <p:cNvSpPr txBox="1"/>
          <p:nvPr/>
        </p:nvSpPr>
        <p:spPr>
          <a:xfrm>
            <a:off x="1522288" y="1046895"/>
            <a:ext cx="7381688" cy="1278863"/>
          </a:xfrm>
          <a:prstGeom prst="rect">
            <a:avLst/>
          </a:prstGeom>
          <a:noFill/>
          <a:ln>
            <a:noFill/>
          </a:ln>
        </p:spPr>
        <p:txBody>
          <a:bodyPr spcFirstLastPara="1" wrap="square" lIns="0" tIns="5194" rIns="0" bIns="0" anchor="t" anchorCtr="0">
            <a:spAutoFit/>
          </a:bodyPr>
          <a:lstStyle/>
          <a:p>
            <a:pPr marL="5776" algn="ctr"/>
            <a:r>
              <a:rPr lang="en-IN" sz="3274" dirty="0">
                <a:solidFill>
                  <a:srgbClr val="C00000"/>
                </a:solidFill>
                <a:latin typeface="Trebuchet MS"/>
                <a:ea typeface="Trebuchet MS"/>
                <a:cs typeface="Trebuchet MS"/>
                <a:sym typeface="Trebuchet MS"/>
              </a:rPr>
              <a:t>Experiential Learning</a:t>
            </a:r>
            <a:endParaRPr sz="3274" dirty="0">
              <a:solidFill>
                <a:srgbClr val="C00000"/>
              </a:solidFill>
              <a:latin typeface="Trebuchet MS"/>
              <a:ea typeface="Trebuchet MS"/>
              <a:cs typeface="Trebuchet MS"/>
              <a:sym typeface="Trebuchet MS"/>
            </a:endParaRPr>
          </a:p>
          <a:p>
            <a:pPr marL="5776" algn="ctr">
              <a:spcBef>
                <a:spcPts val="40"/>
              </a:spcBef>
            </a:pPr>
            <a:r>
              <a:rPr lang="en-IN" sz="3274" dirty="0">
                <a:solidFill>
                  <a:srgbClr val="C00000"/>
                </a:solidFill>
                <a:latin typeface="Trebuchet MS"/>
                <a:ea typeface="Trebuchet MS"/>
                <a:cs typeface="Trebuchet MS"/>
                <a:sym typeface="Trebuchet MS"/>
              </a:rPr>
              <a:t>Phase 1 and Phase 2: Presentation </a:t>
            </a:r>
            <a:endParaRPr sz="1050" dirty="0"/>
          </a:p>
          <a:p>
            <a:pPr marL="5776">
              <a:spcBef>
                <a:spcPts val="40"/>
              </a:spcBef>
            </a:pPr>
            <a:endParaRPr sz="1728" b="1" dirty="0">
              <a:solidFill>
                <a:srgbClr val="005893"/>
              </a:solidFill>
              <a:latin typeface="Helvetica Neue"/>
              <a:ea typeface="Helvetica Neue"/>
              <a:cs typeface="Helvetica Neue"/>
              <a:sym typeface="Helvetica Neue"/>
            </a:endParaRPr>
          </a:p>
        </p:txBody>
      </p:sp>
      <p:sp>
        <p:nvSpPr>
          <p:cNvPr id="99" name="Google Shape;99;p15"/>
          <p:cNvSpPr/>
          <p:nvPr/>
        </p:nvSpPr>
        <p:spPr>
          <a:xfrm>
            <a:off x="-2566" y="7220"/>
            <a:ext cx="4264831" cy="2945744"/>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0" name="Google Shape;100;p15"/>
          <p:cNvSpPr/>
          <p:nvPr/>
        </p:nvSpPr>
        <p:spPr>
          <a:xfrm>
            <a:off x="214755" y="189163"/>
            <a:ext cx="839681" cy="83751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1" name="Google Shape;101;p15"/>
          <p:cNvSpPr/>
          <p:nvPr/>
        </p:nvSpPr>
        <p:spPr>
          <a:xfrm>
            <a:off x="2548968" y="607921"/>
            <a:ext cx="66424" cy="6714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819">
              <a:solidFill>
                <a:schemeClr val="dk1"/>
              </a:solidFill>
              <a:latin typeface="Calibri"/>
              <a:ea typeface="Calibri"/>
              <a:cs typeface="Calibri"/>
              <a:sym typeface="Calibri"/>
            </a:endParaRPr>
          </a:p>
        </p:txBody>
      </p:sp>
      <p:sp>
        <p:nvSpPr>
          <p:cNvPr id="102" name="Google Shape;102;p15"/>
          <p:cNvSpPr txBox="1"/>
          <p:nvPr/>
        </p:nvSpPr>
        <p:spPr>
          <a:xfrm>
            <a:off x="1141075" y="327787"/>
            <a:ext cx="1732790" cy="660525"/>
          </a:xfrm>
          <a:prstGeom prst="rect">
            <a:avLst/>
          </a:prstGeom>
          <a:noFill/>
          <a:ln>
            <a:noFill/>
          </a:ln>
        </p:spPr>
        <p:txBody>
          <a:bodyPr spcFirstLastPara="1" wrap="square" lIns="0" tIns="6056" rIns="0" bIns="0" anchor="t" anchorCtr="0">
            <a:spAutoFit/>
          </a:bodyPr>
          <a:lstStyle/>
          <a:p>
            <a:pPr marL="5776">
              <a:lnSpc>
                <a:spcPct val="110477"/>
              </a:lnSpc>
            </a:pPr>
            <a:r>
              <a:rPr lang="en-IN" sz="1933" b="1">
                <a:solidFill>
                  <a:srgbClr val="FFFFFF"/>
                </a:solidFill>
                <a:latin typeface="Helvetica Neue"/>
                <a:ea typeface="Helvetica Neue"/>
                <a:cs typeface="Helvetica Neue"/>
                <a:sym typeface="Helvetica Neue"/>
              </a:rPr>
              <a:t>RV College of </a:t>
            </a:r>
            <a:endParaRPr sz="1050"/>
          </a:p>
          <a:p>
            <a:pPr marL="5776">
              <a:lnSpc>
                <a:spcPct val="110477"/>
              </a:lnSpc>
              <a:spcBef>
                <a:spcPts val="48"/>
              </a:spcBef>
            </a:pPr>
            <a:r>
              <a:rPr lang="en-IN" sz="1933" b="1">
                <a:solidFill>
                  <a:srgbClr val="FFFFFF"/>
                </a:solidFill>
                <a:latin typeface="Helvetica Neue"/>
                <a:ea typeface="Helvetica Neue"/>
                <a:cs typeface="Helvetica Neue"/>
                <a:sym typeface="Helvetica Neue"/>
              </a:rPr>
              <a:t>Engineering</a:t>
            </a:r>
            <a:endParaRPr sz="1933" b="1">
              <a:solidFill>
                <a:schemeClr val="dk1"/>
              </a:solidFill>
              <a:latin typeface="Helvetica Neue"/>
              <a:ea typeface="Helvetica Neue"/>
              <a:cs typeface="Helvetica Neue"/>
              <a:sym typeface="Helvetica Neue"/>
            </a:endParaRPr>
          </a:p>
        </p:txBody>
      </p:sp>
      <p:sp>
        <p:nvSpPr>
          <p:cNvPr id="103" name="Google Shape;103;p15"/>
          <p:cNvSpPr txBox="1"/>
          <p:nvPr/>
        </p:nvSpPr>
        <p:spPr>
          <a:xfrm>
            <a:off x="7330748" y="185553"/>
            <a:ext cx="1548681" cy="215761"/>
          </a:xfrm>
          <a:prstGeom prst="rect">
            <a:avLst/>
          </a:prstGeom>
          <a:noFill/>
          <a:ln>
            <a:noFill/>
          </a:ln>
        </p:spPr>
        <p:txBody>
          <a:bodyPr spcFirstLastPara="1" wrap="square" lIns="0" tIns="5775" rIns="0" bIns="0" anchor="t" anchorCtr="0">
            <a:spAutoFit/>
          </a:bodyPr>
          <a:lstStyle/>
          <a:p>
            <a:pPr marL="5776"/>
            <a:r>
              <a:rPr lang="en-IN" sz="1364" i="1">
                <a:solidFill>
                  <a:srgbClr val="422C75"/>
                </a:solidFill>
                <a:latin typeface="Playfair Display"/>
                <a:ea typeface="Playfair Display"/>
                <a:cs typeface="Playfair Display"/>
                <a:sym typeface="Playfair Display"/>
              </a:rPr>
              <a:t>Go, change the world</a:t>
            </a:r>
            <a:endParaRPr sz="1364">
              <a:solidFill>
                <a:schemeClr val="dk1"/>
              </a:solidFill>
              <a:latin typeface="Playfair Display"/>
              <a:ea typeface="Playfair Display"/>
              <a:cs typeface="Playfair Display"/>
              <a:sym typeface="Playfair Display"/>
            </a:endParaRPr>
          </a:p>
        </p:txBody>
      </p:sp>
      <p:graphicFrame>
        <p:nvGraphicFramePr>
          <p:cNvPr id="104" name="Google Shape;104;p15"/>
          <p:cNvGraphicFramePr/>
          <p:nvPr/>
        </p:nvGraphicFramePr>
        <p:xfrm>
          <a:off x="505691" y="2961416"/>
          <a:ext cx="8250394" cy="1143016"/>
        </p:xfrm>
        <a:graphic>
          <a:graphicData uri="http://schemas.openxmlformats.org/drawingml/2006/table">
            <a:tbl>
              <a:tblPr firstRow="1" bandRow="1">
                <a:noFill/>
              </a:tblPr>
              <a:tblGrid>
                <a:gridCol w="2050350">
                  <a:extLst>
                    <a:ext uri="{9D8B030D-6E8A-4147-A177-3AD203B41FA5}">
                      <a16:colId xmlns:a16="http://schemas.microsoft.com/office/drawing/2014/main" val="20000"/>
                    </a:ext>
                  </a:extLst>
                </a:gridCol>
                <a:gridCol w="6200044">
                  <a:extLst>
                    <a:ext uri="{9D8B030D-6E8A-4147-A177-3AD203B41FA5}">
                      <a16:colId xmlns:a16="http://schemas.microsoft.com/office/drawing/2014/main" val="20001"/>
                    </a:ext>
                  </a:extLst>
                </a:gridCol>
              </a:tblGrid>
              <a:tr h="567602">
                <a:tc>
                  <a:txBody>
                    <a:bodyPr/>
                    <a:lstStyle/>
                    <a:p>
                      <a:pPr marL="0" marR="0" lvl="0" indent="0" algn="l" rtl="0">
                        <a:spcBef>
                          <a:spcPts val="0"/>
                        </a:spcBef>
                        <a:spcAft>
                          <a:spcPts val="0"/>
                        </a:spcAft>
                        <a:buNone/>
                      </a:pPr>
                      <a:r>
                        <a:rPr lang="en-IN" sz="3300" u="none" strike="noStrike" cap="none">
                          <a:solidFill>
                            <a:srgbClr val="C00000"/>
                          </a:solidFill>
                          <a:latin typeface="Trebuchet MS"/>
                          <a:ea typeface="Trebuchet MS"/>
                          <a:cs typeface="Trebuchet MS"/>
                          <a:sym typeface="Trebuchet MS"/>
                        </a:rPr>
                        <a:t>CYCLE</a:t>
                      </a:r>
                      <a:endParaRPr sz="3300">
                        <a:solidFill>
                          <a:srgbClr val="C00000"/>
                        </a:solidFill>
                        <a:latin typeface="Trebuchet MS"/>
                        <a:ea typeface="Trebuchet MS"/>
                        <a:cs typeface="Trebuchet MS"/>
                        <a:sym typeface="Trebuchet MS"/>
                      </a:endParaRPr>
                    </a:p>
                  </a:txBody>
                  <a:tcPr marL="68588" marR="68588" marT="34294" marB="34294"/>
                </a:tc>
                <a:tc>
                  <a:txBody>
                    <a:bodyPr/>
                    <a:lstStyle/>
                    <a:p>
                      <a:pPr marL="0" marR="0" lvl="0" indent="0" algn="l" rtl="0">
                        <a:spcBef>
                          <a:spcPts val="0"/>
                        </a:spcBef>
                        <a:spcAft>
                          <a:spcPts val="0"/>
                        </a:spcAft>
                        <a:buNone/>
                      </a:pPr>
                      <a:r>
                        <a:rPr lang="en-US" sz="2100" b="1" dirty="0">
                          <a:latin typeface="Arial Rounded"/>
                          <a:ea typeface="Arial Rounded"/>
                          <a:cs typeface="Arial Rounded"/>
                          <a:sym typeface="Arial Rounded"/>
                        </a:rPr>
                        <a:t>CHEMISTRY CYCLE</a:t>
                      </a:r>
                      <a:endParaRPr sz="2100" b="1" dirty="0">
                        <a:latin typeface="Arial Rounded"/>
                        <a:ea typeface="Arial Rounded"/>
                        <a:cs typeface="Arial Rounded"/>
                        <a:sym typeface="Arial Rounded"/>
                      </a:endParaRPr>
                    </a:p>
                  </a:txBody>
                  <a:tcPr marL="68588" marR="68588" marT="34294" marB="34294"/>
                </a:tc>
                <a:extLst>
                  <a:ext uri="{0D108BD9-81ED-4DB2-BD59-A6C34878D82A}">
                    <a16:rowId xmlns:a16="http://schemas.microsoft.com/office/drawing/2014/main" val="10000"/>
                  </a:ext>
                </a:extLst>
              </a:tr>
              <a:tr h="567602">
                <a:tc>
                  <a:txBody>
                    <a:bodyPr/>
                    <a:lstStyle/>
                    <a:p>
                      <a:pPr marL="0" marR="0" lvl="0" indent="0" algn="l" rtl="0">
                        <a:spcBef>
                          <a:spcPts val="0"/>
                        </a:spcBef>
                        <a:spcAft>
                          <a:spcPts val="0"/>
                        </a:spcAft>
                        <a:buNone/>
                      </a:pPr>
                      <a:r>
                        <a:rPr lang="en-IN" sz="3300">
                          <a:solidFill>
                            <a:srgbClr val="C00000"/>
                          </a:solidFill>
                          <a:latin typeface="Trebuchet MS"/>
                          <a:ea typeface="Trebuchet MS"/>
                          <a:cs typeface="Trebuchet MS"/>
                          <a:sym typeface="Trebuchet MS"/>
                        </a:rPr>
                        <a:t>BRANCH</a:t>
                      </a:r>
                      <a:endParaRPr sz="3300">
                        <a:solidFill>
                          <a:srgbClr val="C00000"/>
                        </a:solidFill>
                        <a:latin typeface="Trebuchet MS"/>
                        <a:ea typeface="Trebuchet MS"/>
                        <a:cs typeface="Trebuchet MS"/>
                        <a:sym typeface="Trebuchet MS"/>
                      </a:endParaRPr>
                    </a:p>
                  </a:txBody>
                  <a:tcPr marL="68588" marR="68588" marT="34294" marB="34294"/>
                </a:tc>
                <a:tc>
                  <a:txBody>
                    <a:bodyPr/>
                    <a:lstStyle/>
                    <a:p>
                      <a:pPr marL="0" marR="0" lvl="0" indent="0" algn="l" rtl="0">
                        <a:spcBef>
                          <a:spcPts val="0"/>
                        </a:spcBef>
                        <a:spcAft>
                          <a:spcPts val="0"/>
                        </a:spcAft>
                        <a:buNone/>
                      </a:pPr>
                      <a:r>
                        <a:rPr lang="en-US" sz="2100" b="1" dirty="0">
                          <a:latin typeface="Arial Rounded"/>
                          <a:ea typeface="Arial Rounded"/>
                          <a:cs typeface="Arial Rounded"/>
                          <a:sym typeface="Arial Rounded"/>
                        </a:rPr>
                        <a:t>COMPUTER SCIENCE ENGINEERING</a:t>
                      </a:r>
                      <a:endParaRPr sz="2100" b="1" dirty="0">
                        <a:latin typeface="Arial Rounded"/>
                        <a:ea typeface="Arial Rounded"/>
                        <a:cs typeface="Arial Rounded"/>
                        <a:sym typeface="Arial Rounded"/>
                      </a:endParaRPr>
                    </a:p>
                  </a:txBody>
                  <a:tcPr marL="68588" marR="68588" marT="34294" marB="34294"/>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7"/>
          <p:cNvGrpSpPr/>
          <p:nvPr/>
        </p:nvGrpSpPr>
        <p:grpSpPr>
          <a:xfrm>
            <a:off x="0" y="0"/>
            <a:ext cx="9144000" cy="5143500"/>
            <a:chOff x="0" y="0"/>
            <a:chExt cx="9144000" cy="5143500"/>
          </a:xfrm>
        </p:grpSpPr>
        <p:sp>
          <p:nvSpPr>
            <p:cNvPr id="49" name="Google Shape;49;p7"/>
            <p:cNvSpPr/>
            <p:nvPr/>
          </p:nvSpPr>
          <p:spPr>
            <a:xfrm>
              <a:off x="0" y="0"/>
              <a:ext cx="9144000" cy="5143500"/>
            </a:xfrm>
            <a:custGeom>
              <a:avLst/>
              <a:gdLst/>
              <a:ahLst/>
              <a:cxnLst/>
              <a:rect l="l" t="t" r="r" b="b"/>
              <a:pathLst>
                <a:path w="9144000" h="5143500" extrusionOk="0">
                  <a:moveTo>
                    <a:pt x="0" y="0"/>
                  </a:moveTo>
                  <a:lnTo>
                    <a:pt x="9143999" y="0"/>
                  </a:lnTo>
                  <a:lnTo>
                    <a:pt x="9143999" y="5143499"/>
                  </a:lnTo>
                  <a:lnTo>
                    <a:pt x="0" y="5143499"/>
                  </a:lnTo>
                  <a:lnTo>
                    <a:pt x="0" y="0"/>
                  </a:lnTo>
                  <a:close/>
                </a:path>
              </a:pathLst>
            </a:custGeom>
            <a:noFill/>
            <a:ln w="38075" cap="flat" cmpd="sng">
              <a:solidFill>
                <a:srgbClr val="0058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7"/>
            <p:cNvSpPr/>
            <p:nvPr/>
          </p:nvSpPr>
          <p:spPr>
            <a:xfrm>
              <a:off x="0" y="7219"/>
              <a:ext cx="4262120" cy="2943860"/>
            </a:xfrm>
            <a:custGeom>
              <a:avLst/>
              <a:gdLst/>
              <a:ahLst/>
              <a:cxnLst/>
              <a:rect l="l" t="t" r="r" b="b"/>
              <a:pathLst>
                <a:path w="4262120" h="2943860" extrusionOk="0">
                  <a:moveTo>
                    <a:pt x="0" y="2943693"/>
                  </a:moveTo>
                  <a:lnTo>
                    <a:pt x="0" y="0"/>
                  </a:lnTo>
                  <a:lnTo>
                    <a:pt x="4261930" y="0"/>
                  </a:lnTo>
                  <a:lnTo>
                    <a:pt x="0" y="2943693"/>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1" name="Google Shape;51;p7"/>
            <p:cNvPicPr preferRelativeResize="0"/>
            <p:nvPr/>
          </p:nvPicPr>
          <p:blipFill rotWithShape="1">
            <a:blip r:embed="rId3">
              <a:alphaModFix/>
            </a:blip>
            <a:srcRect/>
            <a:stretch/>
          </p:blipFill>
          <p:spPr>
            <a:xfrm>
              <a:off x="214448" y="189163"/>
              <a:ext cx="839739" cy="837514"/>
            </a:xfrm>
            <a:prstGeom prst="rect">
              <a:avLst/>
            </a:prstGeom>
            <a:noFill/>
            <a:ln>
              <a:noFill/>
            </a:ln>
          </p:spPr>
        </p:pic>
      </p:grpSp>
      <p:sp>
        <p:nvSpPr>
          <p:cNvPr id="52" name="Google Shape;52;p7"/>
          <p:cNvSpPr txBox="1"/>
          <p:nvPr/>
        </p:nvSpPr>
        <p:spPr>
          <a:xfrm>
            <a:off x="1133910" y="305266"/>
            <a:ext cx="1483995" cy="615315"/>
          </a:xfrm>
          <a:prstGeom prst="rect">
            <a:avLst/>
          </a:prstGeom>
          <a:noFill/>
          <a:ln>
            <a:noFill/>
          </a:ln>
        </p:spPr>
        <p:txBody>
          <a:bodyPr spcFirstLastPara="1" wrap="square" lIns="0" tIns="10775" rIns="0" bIns="0" anchor="t" anchorCtr="0">
            <a:spAutoFit/>
          </a:bodyPr>
          <a:lstStyle/>
          <a:p>
            <a:pPr marL="12700" marR="5080" lvl="0" indent="0" algn="l" rtl="0">
              <a:lnSpc>
                <a:spcPct val="102000"/>
              </a:lnSpc>
              <a:spcBef>
                <a:spcPts val="0"/>
              </a:spcBef>
              <a:spcAft>
                <a:spcPts val="0"/>
              </a:spcAft>
              <a:buClr>
                <a:srgbClr val="000000"/>
              </a:buClr>
              <a:buSzPts val="1900"/>
              <a:buFont typeface="Arial"/>
              <a:buNone/>
            </a:pPr>
            <a:r>
              <a:rPr lang="en-IN" sz="1900" b="1" i="0" u="none" strike="noStrike" cap="none">
                <a:solidFill>
                  <a:srgbClr val="FFFFFF"/>
                </a:solidFill>
                <a:latin typeface="Times New Roman"/>
                <a:ea typeface="Times New Roman"/>
                <a:cs typeface="Times New Roman"/>
                <a:sym typeface="Times New Roman"/>
              </a:rPr>
              <a:t>RV College of  Engineering</a:t>
            </a:r>
            <a:endParaRPr sz="1900" b="0" i="0" u="none" strike="noStrike" cap="none">
              <a:solidFill>
                <a:schemeClr val="dk1"/>
              </a:solidFill>
              <a:latin typeface="Times New Roman"/>
              <a:ea typeface="Times New Roman"/>
              <a:cs typeface="Times New Roman"/>
              <a:sym typeface="Times New Roman"/>
            </a:endParaRPr>
          </a:p>
        </p:txBody>
      </p:sp>
      <p:sp>
        <p:nvSpPr>
          <p:cNvPr id="53" name="Google Shape;53;p7"/>
          <p:cNvSpPr txBox="1"/>
          <p:nvPr/>
        </p:nvSpPr>
        <p:spPr>
          <a:xfrm>
            <a:off x="7324017" y="165924"/>
            <a:ext cx="1562735" cy="233679"/>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000000"/>
              </a:buClr>
              <a:buSzPts val="1350"/>
              <a:buFont typeface="Arial"/>
              <a:buNone/>
            </a:pPr>
            <a:r>
              <a:rPr lang="en-IN" sz="1350" b="0" i="1" u="none" strike="noStrike" cap="none">
                <a:solidFill>
                  <a:srgbClr val="422C75"/>
                </a:solidFill>
                <a:latin typeface="Times New Roman"/>
                <a:ea typeface="Times New Roman"/>
                <a:cs typeface="Times New Roman"/>
                <a:sym typeface="Times New Roman"/>
              </a:rPr>
              <a:t>Go, change the world</a:t>
            </a:r>
            <a:endParaRPr sz="1350" b="0" i="0" u="none" strike="noStrike" cap="none">
              <a:solidFill>
                <a:schemeClr val="dk1"/>
              </a:solidFill>
              <a:latin typeface="Times New Roman"/>
              <a:ea typeface="Times New Roman"/>
              <a:cs typeface="Times New Roman"/>
              <a:sym typeface="Times New Roman"/>
            </a:endParaRPr>
          </a:p>
        </p:txBody>
      </p:sp>
      <p:pic>
        <p:nvPicPr>
          <p:cNvPr id="54" name="Google Shape;54;p7"/>
          <p:cNvPicPr preferRelativeResize="0"/>
          <p:nvPr/>
        </p:nvPicPr>
        <p:blipFill rotWithShape="1">
          <a:blip r:embed="rId4">
            <a:alphaModFix/>
          </a:blip>
          <a:srcRect/>
          <a:stretch/>
        </p:blipFill>
        <p:spPr>
          <a:xfrm>
            <a:off x="2548824" y="684121"/>
            <a:ext cx="66299" cy="67199"/>
          </a:xfrm>
          <a:prstGeom prst="rect">
            <a:avLst/>
          </a:prstGeom>
          <a:noFill/>
          <a:ln>
            <a:noFill/>
          </a:ln>
        </p:spPr>
      </p:pic>
      <p:sp>
        <p:nvSpPr>
          <p:cNvPr id="55" name="Google Shape;55;p7"/>
          <p:cNvSpPr txBox="1"/>
          <p:nvPr/>
        </p:nvSpPr>
        <p:spPr>
          <a:xfrm>
            <a:off x="2819400" y="499402"/>
            <a:ext cx="5563235" cy="1097736"/>
          </a:xfrm>
          <a:prstGeom prst="rect">
            <a:avLst/>
          </a:prstGeom>
          <a:noFill/>
          <a:ln>
            <a:noFill/>
          </a:ln>
        </p:spPr>
        <p:txBody>
          <a:bodyPr spcFirstLastPara="1" wrap="square" lIns="0" tIns="12700" rIns="0" bIns="0" anchor="t" anchorCtr="0">
            <a:spAutoFit/>
          </a:bodyPr>
          <a:lstStyle/>
          <a:p>
            <a:pPr marL="27940" marR="0" lvl="0" indent="0" algn="ctr" rtl="0">
              <a:lnSpc>
                <a:spcPct val="100000"/>
              </a:lnSpc>
              <a:spcBef>
                <a:spcPts val="0"/>
              </a:spcBef>
              <a:spcAft>
                <a:spcPts val="0"/>
              </a:spcAft>
              <a:buClr>
                <a:srgbClr val="000000"/>
              </a:buClr>
              <a:buSzPts val="3000"/>
              <a:buFont typeface="Arial"/>
              <a:buNone/>
            </a:pPr>
            <a:r>
              <a:rPr lang="en-IN" sz="3000" b="1" i="0" u="none" strike="noStrike" cap="none" dirty="0">
                <a:solidFill>
                  <a:srgbClr val="C00000"/>
                </a:solidFill>
                <a:latin typeface="Calibri"/>
                <a:ea typeface="Calibri"/>
                <a:cs typeface="Calibri"/>
                <a:sym typeface="Calibri"/>
              </a:rPr>
              <a:t>Department of </a:t>
            </a:r>
            <a:r>
              <a:rPr lang="en-IN" sz="3000" b="1" dirty="0">
                <a:solidFill>
                  <a:srgbClr val="C00000"/>
                </a:solidFill>
                <a:latin typeface="Calibri"/>
                <a:ea typeface="Calibri"/>
                <a:cs typeface="Calibri"/>
                <a:sym typeface="Calibri"/>
              </a:rPr>
              <a:t>Mathematics</a:t>
            </a:r>
            <a:endParaRPr sz="3000" b="0" i="0" u="none" strike="noStrike" cap="none" dirty="0">
              <a:solidFill>
                <a:schemeClr val="dk1"/>
              </a:solidFill>
              <a:latin typeface="Calibri"/>
              <a:ea typeface="Calibri"/>
              <a:cs typeface="Calibri"/>
              <a:sym typeface="Calibri"/>
            </a:endParaRPr>
          </a:p>
          <a:p>
            <a:pPr marL="12700" marR="0" lvl="0" indent="0" algn="ctr" rtl="0">
              <a:lnSpc>
                <a:spcPct val="100000"/>
              </a:lnSpc>
              <a:spcBef>
                <a:spcPts val="2055"/>
              </a:spcBef>
              <a:spcAft>
                <a:spcPts val="0"/>
              </a:spcAft>
              <a:buClr>
                <a:srgbClr val="000000"/>
              </a:buClr>
              <a:buSzPts val="2300"/>
              <a:buFont typeface="Arial"/>
              <a:buNone/>
            </a:pPr>
            <a:r>
              <a:rPr lang="en-IN" sz="2300" b="1" i="0" u="none" strike="noStrike" cap="none" dirty="0">
                <a:solidFill>
                  <a:schemeClr val="dk1"/>
                </a:solidFill>
                <a:latin typeface="Calibri"/>
                <a:ea typeface="Calibri"/>
                <a:cs typeface="Calibri"/>
                <a:sym typeface="Calibri"/>
              </a:rPr>
              <a:t>  EXPERIENTIAL LEARNING PRESENTATION</a:t>
            </a:r>
            <a:endParaRPr sz="2300" b="0" i="0" u="none" strike="noStrike" cap="none" dirty="0">
              <a:solidFill>
                <a:schemeClr val="dk1"/>
              </a:solidFill>
              <a:latin typeface="Calibri"/>
              <a:ea typeface="Calibri"/>
              <a:cs typeface="Calibri"/>
              <a:sym typeface="Calibri"/>
            </a:endParaRPr>
          </a:p>
        </p:txBody>
      </p:sp>
      <p:sp>
        <p:nvSpPr>
          <p:cNvPr id="56" name="Google Shape;56;p7"/>
          <p:cNvSpPr txBox="1"/>
          <p:nvPr/>
        </p:nvSpPr>
        <p:spPr>
          <a:xfrm>
            <a:off x="706600" y="1912705"/>
            <a:ext cx="8047200" cy="1851789"/>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00000"/>
              </a:buClr>
              <a:buSzPts val="2300"/>
              <a:buFont typeface="Arial"/>
              <a:buNone/>
            </a:pPr>
            <a:r>
              <a:rPr lang="en-IN" sz="2300" b="1" i="0" u="none" strike="noStrike" cap="none" dirty="0">
                <a:solidFill>
                  <a:schemeClr val="dk1"/>
                </a:solidFill>
                <a:latin typeface="Times New Roman"/>
                <a:ea typeface="Times New Roman"/>
                <a:cs typeface="Times New Roman"/>
                <a:sym typeface="Times New Roman"/>
              </a:rPr>
              <a:t>      </a:t>
            </a:r>
            <a:r>
              <a:rPr lang="en-IN" sz="2200" b="1" i="0" u="none" strike="noStrike" cap="none" dirty="0">
                <a:solidFill>
                  <a:schemeClr val="dk1"/>
                </a:solidFill>
                <a:latin typeface="Times New Roman"/>
                <a:ea typeface="Times New Roman"/>
                <a:cs typeface="Times New Roman"/>
                <a:sym typeface="Times New Roman"/>
              </a:rPr>
              <a:t>Course : Engineering Mathematics (22MA11C)</a:t>
            </a:r>
            <a:endParaRPr sz="22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Topic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800"/>
              <a:buFont typeface="Arial"/>
              <a:buNone/>
            </a:pPr>
            <a:r>
              <a:rPr lang="en-IN" sz="2800" b="1" i="0" u="none" strike="noStrike" cap="none" dirty="0">
                <a:solidFill>
                  <a:srgbClr val="0070C0"/>
                </a:solidFill>
                <a:latin typeface="Times New Roman"/>
                <a:ea typeface="Times New Roman"/>
                <a:cs typeface="Times New Roman"/>
                <a:sym typeface="Times New Roman"/>
              </a:rPr>
              <a:t>PRECISION/SMART IRRIGATION</a:t>
            </a:r>
            <a:endParaRPr sz="1400" b="0" i="0" u="none" strike="noStrike" cap="none" dirty="0">
              <a:solidFill>
                <a:srgbClr val="000000"/>
              </a:solidFill>
              <a:latin typeface="Arial"/>
              <a:ea typeface="Arial"/>
              <a:cs typeface="Arial"/>
              <a:sym typeface="Arial"/>
            </a:endParaRPr>
          </a:p>
          <a:p>
            <a:pPr marL="346075" marR="0" lvl="0" indent="0" algn="ctr" rtl="0">
              <a:lnSpc>
                <a:spcPct val="100000"/>
              </a:lnSpc>
              <a:spcBef>
                <a:spcPts val="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2200" b="0" i="0" u="none" strike="noStrike" cap="none" dirty="0">
              <a:solidFill>
                <a:srgbClr val="0070C0"/>
              </a:solidFill>
              <a:latin typeface="Times New Roman"/>
              <a:ea typeface="Times New Roman"/>
              <a:cs typeface="Times New Roman"/>
              <a:sym typeface="Times New Roman"/>
            </a:endParaRPr>
          </a:p>
        </p:txBody>
      </p:sp>
      <p:sp>
        <p:nvSpPr>
          <p:cNvPr id="57" name="Google Shape;57;p7"/>
          <p:cNvSpPr txBox="1"/>
          <p:nvPr/>
        </p:nvSpPr>
        <p:spPr>
          <a:xfrm>
            <a:off x="1661257" y="3881939"/>
            <a:ext cx="5486400" cy="974626"/>
          </a:xfrm>
          <a:prstGeom prst="rect">
            <a:avLst/>
          </a:prstGeom>
          <a:noFill/>
          <a:ln>
            <a:noFill/>
          </a:ln>
        </p:spPr>
        <p:txBody>
          <a:bodyPr spcFirstLastPara="1" wrap="square" lIns="0" tIns="12700" rIns="0" bIns="0" anchor="b" anchorCtr="0">
            <a:spAutoFit/>
          </a:bodyPr>
          <a:lstStyle/>
          <a:p>
            <a:pPr marL="255270" marR="0" lvl="0" indent="0" algn="ctr" rtl="0">
              <a:lnSpc>
                <a:spcPct val="100000"/>
              </a:lnSpc>
              <a:spcBef>
                <a:spcPts val="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Submitted To :</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DR. NIVYA MUCHIKEL</a:t>
            </a:r>
            <a:endParaRPr sz="1500" b="1" i="0" u="none" strike="noStrike" cap="none" dirty="0">
              <a:solidFill>
                <a:schemeClr val="dk1"/>
              </a:solidFill>
              <a:latin typeface="Times New Roman"/>
              <a:ea typeface="Times New Roman"/>
              <a:cs typeface="Times New Roman"/>
              <a:sym typeface="Times New Roman"/>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DEPT. MATHEMATICS</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RVCE</a:t>
            </a:r>
            <a:endParaRPr sz="15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7440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MATHEMATICAL COMPONENTS OF SMART IRRIGATION</a:t>
            </a:r>
            <a:endParaRPr sz="2000" b="0" i="0" u="none" strike="noStrike" cap="none" dirty="0">
              <a:solidFill>
                <a:srgbClr val="000000"/>
              </a:solidFill>
              <a:latin typeface="Arial"/>
              <a:ea typeface="Arial"/>
              <a:cs typeface="Arial"/>
              <a:sym typeface="Arial"/>
            </a:endParaRPr>
          </a:p>
        </p:txBody>
      </p:sp>
      <p:sp>
        <p:nvSpPr>
          <p:cNvPr id="234" name="Google Shape;234;p21"/>
          <p:cNvSpPr txBox="1"/>
          <p:nvPr/>
        </p:nvSpPr>
        <p:spPr>
          <a:xfrm>
            <a:off x="289526" y="589744"/>
            <a:ext cx="8473474" cy="4260100"/>
          </a:xfrm>
          <a:prstGeom prst="rect">
            <a:avLst/>
          </a:prstGeom>
          <a:noFill/>
          <a:ln>
            <a:noFill/>
          </a:ln>
        </p:spPr>
        <p:txBody>
          <a:bodyPr spcFirstLastPara="1" wrap="square" lIns="91425" tIns="45700" rIns="91425" bIns="45700" anchor="t" anchorCtr="0">
            <a:spAutoFit/>
          </a:bodyPr>
          <a:lstStyle/>
          <a:p>
            <a:pPr marL="9525" marR="3810">
              <a:spcBef>
                <a:spcPts val="75"/>
              </a:spcBef>
            </a:pPr>
            <a:r>
              <a:rPr lang="en-US" sz="1600" dirty="0">
                <a:solidFill>
                  <a:srgbClr val="212121"/>
                </a:solidFill>
              </a:rPr>
              <a:t>A</a:t>
            </a:r>
            <a:r>
              <a:rPr lang="en-US" sz="1600" spc="-94" dirty="0">
                <a:solidFill>
                  <a:srgbClr val="212121"/>
                </a:solidFill>
              </a:rPr>
              <a:t> </a:t>
            </a:r>
            <a:r>
              <a:rPr lang="en-US" sz="1600" spc="-8" dirty="0">
                <a:solidFill>
                  <a:srgbClr val="212121"/>
                </a:solidFill>
              </a:rPr>
              <a:t>real-</a:t>
            </a:r>
            <a:r>
              <a:rPr lang="en-US" sz="1600" dirty="0">
                <a:solidFill>
                  <a:srgbClr val="212121"/>
                </a:solidFill>
              </a:rPr>
              <a:t>time</a:t>
            </a:r>
            <a:r>
              <a:rPr lang="en-US" sz="1600" spc="-19" dirty="0">
                <a:solidFill>
                  <a:srgbClr val="212121"/>
                </a:solidFill>
              </a:rPr>
              <a:t> </a:t>
            </a:r>
            <a:r>
              <a:rPr lang="en-US" sz="1600" dirty="0">
                <a:solidFill>
                  <a:srgbClr val="212121"/>
                </a:solidFill>
              </a:rPr>
              <a:t>monitoring</a:t>
            </a:r>
            <a:r>
              <a:rPr lang="en-US" sz="1600" spc="-8" dirty="0">
                <a:solidFill>
                  <a:srgbClr val="212121"/>
                </a:solidFill>
              </a:rPr>
              <a:t> </a:t>
            </a:r>
            <a:r>
              <a:rPr lang="en-US" sz="1600" dirty="0">
                <a:solidFill>
                  <a:srgbClr val="212121"/>
                </a:solidFill>
              </a:rPr>
              <a:t>and</a:t>
            </a:r>
            <a:r>
              <a:rPr lang="en-US" sz="1600" spc="-15" dirty="0">
                <a:solidFill>
                  <a:srgbClr val="212121"/>
                </a:solidFill>
              </a:rPr>
              <a:t> </a:t>
            </a:r>
            <a:r>
              <a:rPr lang="en-US" sz="1600" b="1" spc="-8" dirty="0">
                <a:solidFill>
                  <a:srgbClr val="212121"/>
                </a:solidFill>
              </a:rPr>
              <a:t>auto-</a:t>
            </a:r>
            <a:r>
              <a:rPr lang="en-US" sz="1600" b="1" dirty="0">
                <a:solidFill>
                  <a:srgbClr val="212121"/>
                </a:solidFill>
              </a:rPr>
              <a:t>watering</a:t>
            </a:r>
            <a:r>
              <a:rPr lang="en-US" sz="1600" b="1" spc="-38" dirty="0">
                <a:solidFill>
                  <a:srgbClr val="212121"/>
                </a:solidFill>
              </a:rPr>
              <a:t> </a:t>
            </a:r>
            <a:r>
              <a:rPr lang="en-US" sz="1600" b="1" dirty="0">
                <a:solidFill>
                  <a:srgbClr val="212121"/>
                </a:solidFill>
              </a:rPr>
              <a:t>system</a:t>
            </a:r>
            <a:r>
              <a:rPr lang="en-US" sz="1600" b="1" spc="-8" dirty="0">
                <a:solidFill>
                  <a:srgbClr val="212121"/>
                </a:solidFill>
              </a:rPr>
              <a:t> </a:t>
            </a:r>
            <a:r>
              <a:rPr lang="en-US" sz="1600" b="1" dirty="0">
                <a:solidFill>
                  <a:srgbClr val="212121"/>
                </a:solidFill>
              </a:rPr>
              <a:t>based</a:t>
            </a:r>
            <a:r>
              <a:rPr lang="en-US" sz="1600" b="1" spc="-15" dirty="0">
                <a:solidFill>
                  <a:srgbClr val="212121"/>
                </a:solidFill>
              </a:rPr>
              <a:t> </a:t>
            </a:r>
            <a:r>
              <a:rPr lang="en-US" sz="1600" b="1" dirty="0">
                <a:solidFill>
                  <a:srgbClr val="212121"/>
                </a:solidFill>
              </a:rPr>
              <a:t>on</a:t>
            </a:r>
            <a:r>
              <a:rPr lang="en-US" sz="1600" b="1" spc="-23" dirty="0">
                <a:solidFill>
                  <a:srgbClr val="212121"/>
                </a:solidFill>
              </a:rPr>
              <a:t> </a:t>
            </a:r>
            <a:r>
              <a:rPr lang="en-US" sz="1600" b="1" dirty="0">
                <a:solidFill>
                  <a:srgbClr val="212121"/>
                </a:solidFill>
              </a:rPr>
              <a:t>predicting</a:t>
            </a:r>
            <a:r>
              <a:rPr lang="en-US" sz="1600" b="1" spc="-23" dirty="0">
                <a:solidFill>
                  <a:srgbClr val="212121"/>
                </a:solidFill>
              </a:rPr>
              <a:t> </a:t>
            </a:r>
            <a:r>
              <a:rPr lang="en-US" sz="1600" b="1" dirty="0">
                <a:solidFill>
                  <a:srgbClr val="212121"/>
                </a:solidFill>
              </a:rPr>
              <a:t>mathematical</a:t>
            </a:r>
            <a:r>
              <a:rPr lang="en-US" sz="1600" b="1" spc="-15" dirty="0">
                <a:solidFill>
                  <a:srgbClr val="212121"/>
                </a:solidFill>
              </a:rPr>
              <a:t> </a:t>
            </a:r>
            <a:r>
              <a:rPr lang="en-US" sz="1600" b="1" dirty="0">
                <a:solidFill>
                  <a:srgbClr val="212121"/>
                </a:solidFill>
              </a:rPr>
              <a:t>models</a:t>
            </a:r>
            <a:r>
              <a:rPr lang="en-US" sz="1600" b="1" spc="-68" dirty="0">
                <a:solidFill>
                  <a:srgbClr val="212121"/>
                </a:solidFill>
              </a:rPr>
              <a:t> </a:t>
            </a:r>
            <a:r>
              <a:rPr lang="en-US" sz="1600" dirty="0">
                <a:solidFill>
                  <a:srgbClr val="212121"/>
                </a:solidFill>
              </a:rPr>
              <a:t>that</a:t>
            </a:r>
            <a:r>
              <a:rPr lang="en-US" sz="1600" spc="-19" dirty="0">
                <a:solidFill>
                  <a:srgbClr val="212121"/>
                </a:solidFill>
              </a:rPr>
              <a:t> </a:t>
            </a:r>
            <a:r>
              <a:rPr lang="en-US" sz="1600" spc="-8" dirty="0">
                <a:solidFill>
                  <a:srgbClr val="212121"/>
                </a:solidFill>
              </a:rPr>
              <a:t>efficiently </a:t>
            </a:r>
            <a:r>
              <a:rPr lang="en-US" sz="1600" dirty="0">
                <a:solidFill>
                  <a:srgbClr val="212121"/>
                </a:solidFill>
              </a:rPr>
              <a:t>control</a:t>
            </a:r>
            <a:r>
              <a:rPr lang="en-US" sz="1600" spc="-15" dirty="0">
                <a:solidFill>
                  <a:srgbClr val="212121"/>
                </a:solidFill>
              </a:rPr>
              <a:t> </a:t>
            </a:r>
            <a:r>
              <a:rPr lang="en-US" sz="1600" dirty="0">
                <a:solidFill>
                  <a:srgbClr val="212121"/>
                </a:solidFill>
              </a:rPr>
              <a:t>the</a:t>
            </a:r>
            <a:r>
              <a:rPr lang="en-US" sz="1600" spc="-19" dirty="0">
                <a:solidFill>
                  <a:srgbClr val="212121"/>
                </a:solidFill>
              </a:rPr>
              <a:t> </a:t>
            </a:r>
            <a:r>
              <a:rPr lang="en-US" sz="1600" dirty="0">
                <a:solidFill>
                  <a:srgbClr val="212121"/>
                </a:solidFill>
              </a:rPr>
              <a:t>water</a:t>
            </a:r>
            <a:r>
              <a:rPr lang="en-US" sz="1600" spc="11" dirty="0">
                <a:solidFill>
                  <a:srgbClr val="212121"/>
                </a:solidFill>
              </a:rPr>
              <a:t> </a:t>
            </a:r>
            <a:r>
              <a:rPr lang="en-US" sz="1600" dirty="0">
                <a:solidFill>
                  <a:srgbClr val="212121"/>
                </a:solidFill>
              </a:rPr>
              <a:t>rate</a:t>
            </a:r>
            <a:r>
              <a:rPr lang="en-US" sz="1600" spc="-23" dirty="0">
                <a:solidFill>
                  <a:srgbClr val="212121"/>
                </a:solidFill>
              </a:rPr>
              <a:t> </a:t>
            </a:r>
            <a:r>
              <a:rPr lang="en-US" sz="1600" dirty="0">
                <a:solidFill>
                  <a:srgbClr val="212121"/>
                </a:solidFill>
              </a:rPr>
              <a:t>is</a:t>
            </a:r>
            <a:r>
              <a:rPr lang="en-US" sz="1600" spc="-15" dirty="0">
                <a:solidFill>
                  <a:srgbClr val="212121"/>
                </a:solidFill>
              </a:rPr>
              <a:t> </a:t>
            </a:r>
            <a:r>
              <a:rPr lang="en-US" sz="1600" dirty="0">
                <a:solidFill>
                  <a:srgbClr val="212121"/>
                </a:solidFill>
              </a:rPr>
              <a:t>needed.</a:t>
            </a:r>
            <a:r>
              <a:rPr lang="en-US" sz="1600" spc="-4" dirty="0">
                <a:solidFill>
                  <a:srgbClr val="212121"/>
                </a:solidFill>
              </a:rPr>
              <a:t> </a:t>
            </a:r>
            <a:r>
              <a:rPr lang="en-US" sz="1600" dirty="0">
                <a:solidFill>
                  <a:srgbClr val="212121"/>
                </a:solidFill>
              </a:rPr>
              <a:t>It</a:t>
            </a:r>
            <a:r>
              <a:rPr lang="en-US" sz="1600" spc="-23" dirty="0">
                <a:solidFill>
                  <a:srgbClr val="212121"/>
                </a:solidFill>
              </a:rPr>
              <a:t> </a:t>
            </a:r>
            <a:r>
              <a:rPr lang="en-US" sz="1600" dirty="0">
                <a:solidFill>
                  <a:srgbClr val="212121"/>
                </a:solidFill>
              </a:rPr>
              <a:t>gives</a:t>
            </a:r>
            <a:r>
              <a:rPr lang="en-US" sz="1600" spc="-11" dirty="0">
                <a:solidFill>
                  <a:srgbClr val="212121"/>
                </a:solidFill>
              </a:rPr>
              <a:t> </a:t>
            </a:r>
            <a:r>
              <a:rPr lang="en-US" sz="1600" dirty="0">
                <a:solidFill>
                  <a:srgbClr val="212121"/>
                </a:solidFill>
              </a:rPr>
              <a:t>the</a:t>
            </a:r>
            <a:r>
              <a:rPr lang="en-US" sz="1600" spc="-19" dirty="0">
                <a:solidFill>
                  <a:srgbClr val="212121"/>
                </a:solidFill>
              </a:rPr>
              <a:t> </a:t>
            </a:r>
            <a:r>
              <a:rPr lang="en-US" sz="1600" dirty="0">
                <a:solidFill>
                  <a:srgbClr val="212121"/>
                </a:solidFill>
              </a:rPr>
              <a:t>plant</a:t>
            </a:r>
            <a:r>
              <a:rPr lang="en-US" sz="1600" spc="-8" dirty="0">
                <a:solidFill>
                  <a:srgbClr val="212121"/>
                </a:solidFill>
              </a:rPr>
              <a:t> </a:t>
            </a:r>
            <a:r>
              <a:rPr lang="en-US" sz="1600" dirty="0">
                <a:solidFill>
                  <a:srgbClr val="212121"/>
                </a:solidFill>
              </a:rPr>
              <a:t>the</a:t>
            </a:r>
            <a:r>
              <a:rPr lang="en-US" sz="1600" spc="-23" dirty="0">
                <a:solidFill>
                  <a:srgbClr val="212121"/>
                </a:solidFill>
              </a:rPr>
              <a:t> </a:t>
            </a:r>
            <a:r>
              <a:rPr lang="en-US" sz="1600" dirty="0">
                <a:solidFill>
                  <a:srgbClr val="212121"/>
                </a:solidFill>
              </a:rPr>
              <a:t>optimal</a:t>
            </a:r>
            <a:r>
              <a:rPr lang="en-US" sz="1600" spc="-11" dirty="0">
                <a:solidFill>
                  <a:srgbClr val="212121"/>
                </a:solidFill>
              </a:rPr>
              <a:t> </a:t>
            </a:r>
            <a:r>
              <a:rPr lang="en-US" sz="1600" dirty="0">
                <a:solidFill>
                  <a:srgbClr val="212121"/>
                </a:solidFill>
              </a:rPr>
              <a:t>amount</a:t>
            </a:r>
            <a:r>
              <a:rPr lang="en-US" sz="1600" spc="-11" dirty="0">
                <a:solidFill>
                  <a:srgbClr val="212121"/>
                </a:solidFill>
              </a:rPr>
              <a:t> </a:t>
            </a:r>
            <a:r>
              <a:rPr lang="en-US" sz="1600" dirty="0">
                <a:solidFill>
                  <a:srgbClr val="212121"/>
                </a:solidFill>
              </a:rPr>
              <a:t>of</a:t>
            </a:r>
            <a:r>
              <a:rPr lang="en-US" sz="1600" spc="-19" dirty="0">
                <a:solidFill>
                  <a:srgbClr val="212121"/>
                </a:solidFill>
              </a:rPr>
              <a:t> </a:t>
            </a:r>
            <a:r>
              <a:rPr lang="en-US" sz="1600" dirty="0">
                <a:solidFill>
                  <a:srgbClr val="212121"/>
                </a:solidFill>
              </a:rPr>
              <a:t>required</a:t>
            </a:r>
            <a:r>
              <a:rPr lang="en-US" sz="1600" spc="-8" dirty="0">
                <a:solidFill>
                  <a:srgbClr val="212121"/>
                </a:solidFill>
              </a:rPr>
              <a:t> </a:t>
            </a:r>
            <a:r>
              <a:rPr lang="en-US" sz="1600" dirty="0">
                <a:solidFill>
                  <a:srgbClr val="212121"/>
                </a:solidFill>
              </a:rPr>
              <a:t>water</a:t>
            </a:r>
            <a:r>
              <a:rPr lang="en-US" sz="1600" spc="11" dirty="0">
                <a:solidFill>
                  <a:srgbClr val="212121"/>
                </a:solidFill>
              </a:rPr>
              <a:t> </a:t>
            </a:r>
            <a:r>
              <a:rPr lang="en-US" sz="1600" dirty="0">
                <a:solidFill>
                  <a:srgbClr val="212121"/>
                </a:solidFill>
              </a:rPr>
              <a:t>level,</a:t>
            </a:r>
            <a:r>
              <a:rPr lang="en-US" sz="1600" spc="-8" dirty="0">
                <a:solidFill>
                  <a:srgbClr val="212121"/>
                </a:solidFill>
              </a:rPr>
              <a:t> </a:t>
            </a:r>
            <a:r>
              <a:rPr lang="en-US" sz="1600" dirty="0">
                <a:solidFill>
                  <a:srgbClr val="212121"/>
                </a:solidFill>
              </a:rPr>
              <a:t>which</a:t>
            </a:r>
            <a:r>
              <a:rPr lang="en-US" sz="1600" spc="19" dirty="0">
                <a:solidFill>
                  <a:srgbClr val="212121"/>
                </a:solidFill>
              </a:rPr>
              <a:t> </a:t>
            </a:r>
            <a:r>
              <a:rPr lang="en-US" sz="1600" dirty="0">
                <a:solidFill>
                  <a:srgbClr val="212121"/>
                </a:solidFill>
              </a:rPr>
              <a:t>helps</a:t>
            </a:r>
            <a:r>
              <a:rPr lang="en-US" sz="1600" spc="-8" dirty="0">
                <a:solidFill>
                  <a:srgbClr val="212121"/>
                </a:solidFill>
              </a:rPr>
              <a:t> </a:t>
            </a:r>
            <a:r>
              <a:rPr lang="en-US" sz="1600" spc="-19" dirty="0">
                <a:solidFill>
                  <a:srgbClr val="212121"/>
                </a:solidFill>
              </a:rPr>
              <a:t>to </a:t>
            </a:r>
            <a:r>
              <a:rPr lang="en-US" sz="1600" dirty="0">
                <a:solidFill>
                  <a:srgbClr val="212121"/>
                </a:solidFill>
              </a:rPr>
              <a:t>save</a:t>
            </a:r>
            <a:r>
              <a:rPr lang="en-US" sz="1600" spc="-38" dirty="0">
                <a:solidFill>
                  <a:srgbClr val="212121"/>
                </a:solidFill>
              </a:rPr>
              <a:t> </a:t>
            </a:r>
            <a:r>
              <a:rPr lang="en-US" sz="1600" dirty="0">
                <a:solidFill>
                  <a:srgbClr val="212121"/>
                </a:solidFill>
              </a:rPr>
              <a:t>water.</a:t>
            </a:r>
            <a:r>
              <a:rPr lang="en-US" sz="1600" spc="-4" dirty="0">
                <a:solidFill>
                  <a:srgbClr val="212121"/>
                </a:solidFill>
              </a:rPr>
              <a:t> </a:t>
            </a:r>
            <a:r>
              <a:rPr lang="en-US" sz="1600" dirty="0">
                <a:solidFill>
                  <a:srgbClr val="212121"/>
                </a:solidFill>
              </a:rPr>
              <a:t>It</a:t>
            </a:r>
            <a:r>
              <a:rPr lang="en-US" sz="1600" spc="-34" dirty="0">
                <a:solidFill>
                  <a:srgbClr val="212121"/>
                </a:solidFill>
              </a:rPr>
              <a:t> </a:t>
            </a:r>
            <a:r>
              <a:rPr lang="en-US" sz="1600" dirty="0">
                <a:solidFill>
                  <a:srgbClr val="212121"/>
                </a:solidFill>
              </a:rPr>
              <a:t>also</a:t>
            </a:r>
            <a:r>
              <a:rPr lang="en-US" sz="1600" spc="-30" dirty="0">
                <a:solidFill>
                  <a:srgbClr val="212121"/>
                </a:solidFill>
              </a:rPr>
              <a:t> </a:t>
            </a:r>
            <a:r>
              <a:rPr lang="en-US" sz="1600" dirty="0">
                <a:solidFill>
                  <a:srgbClr val="212121"/>
                </a:solidFill>
              </a:rPr>
              <a:t>ensures</a:t>
            </a:r>
            <a:r>
              <a:rPr lang="en-US" sz="1600" spc="-23" dirty="0">
                <a:solidFill>
                  <a:srgbClr val="212121"/>
                </a:solidFill>
              </a:rPr>
              <a:t> </a:t>
            </a:r>
            <a:r>
              <a:rPr lang="en-US" sz="1600" dirty="0">
                <a:solidFill>
                  <a:srgbClr val="212121"/>
                </a:solidFill>
              </a:rPr>
              <a:t>interoperability</a:t>
            </a:r>
            <a:r>
              <a:rPr lang="en-US" sz="1600" spc="-15" dirty="0">
                <a:solidFill>
                  <a:srgbClr val="212121"/>
                </a:solidFill>
              </a:rPr>
              <a:t> </a:t>
            </a:r>
            <a:r>
              <a:rPr lang="en-US" sz="1600" dirty="0">
                <a:solidFill>
                  <a:srgbClr val="212121"/>
                </a:solidFill>
              </a:rPr>
              <a:t>among</a:t>
            </a:r>
            <a:r>
              <a:rPr lang="en-US" sz="1600" spc="-26" dirty="0">
                <a:solidFill>
                  <a:srgbClr val="212121"/>
                </a:solidFill>
              </a:rPr>
              <a:t> </a:t>
            </a:r>
            <a:r>
              <a:rPr lang="en-US" sz="1600" dirty="0">
                <a:solidFill>
                  <a:srgbClr val="212121"/>
                </a:solidFill>
              </a:rPr>
              <a:t>heterogeneous</a:t>
            </a:r>
            <a:r>
              <a:rPr lang="en-US" sz="1600" spc="-8" dirty="0">
                <a:solidFill>
                  <a:srgbClr val="212121"/>
                </a:solidFill>
              </a:rPr>
              <a:t> </a:t>
            </a:r>
            <a:r>
              <a:rPr lang="en-US" sz="1600" dirty="0">
                <a:solidFill>
                  <a:srgbClr val="212121"/>
                </a:solidFill>
              </a:rPr>
              <a:t>sensing</a:t>
            </a:r>
            <a:r>
              <a:rPr lang="en-US" sz="1600" spc="-26" dirty="0">
                <a:solidFill>
                  <a:srgbClr val="212121"/>
                </a:solidFill>
              </a:rPr>
              <a:t> </a:t>
            </a:r>
            <a:r>
              <a:rPr lang="en-US" sz="1600" dirty="0">
                <a:solidFill>
                  <a:srgbClr val="212121"/>
                </a:solidFill>
              </a:rPr>
              <a:t>data</a:t>
            </a:r>
            <a:r>
              <a:rPr lang="en-US" sz="1600" spc="-23" dirty="0">
                <a:solidFill>
                  <a:srgbClr val="212121"/>
                </a:solidFill>
              </a:rPr>
              <a:t> </a:t>
            </a:r>
            <a:r>
              <a:rPr lang="en-US" sz="1600" dirty="0">
                <a:solidFill>
                  <a:srgbClr val="212121"/>
                </a:solidFill>
              </a:rPr>
              <a:t>streams</a:t>
            </a:r>
            <a:r>
              <a:rPr lang="en-US" sz="1600" spc="-30" dirty="0">
                <a:solidFill>
                  <a:srgbClr val="212121"/>
                </a:solidFill>
              </a:rPr>
              <a:t> </a:t>
            </a:r>
            <a:r>
              <a:rPr lang="en-US" sz="1600" dirty="0">
                <a:solidFill>
                  <a:srgbClr val="212121"/>
                </a:solidFill>
              </a:rPr>
              <a:t>to</a:t>
            </a:r>
            <a:r>
              <a:rPr lang="en-US" sz="1600" spc="-38" dirty="0">
                <a:solidFill>
                  <a:srgbClr val="212121"/>
                </a:solidFill>
              </a:rPr>
              <a:t> </a:t>
            </a:r>
            <a:r>
              <a:rPr lang="en-US" sz="1600" dirty="0">
                <a:solidFill>
                  <a:srgbClr val="212121"/>
                </a:solidFill>
              </a:rPr>
              <a:t>support</a:t>
            </a:r>
            <a:r>
              <a:rPr lang="en-US" sz="1600" spc="-19" dirty="0">
                <a:solidFill>
                  <a:srgbClr val="212121"/>
                </a:solidFill>
              </a:rPr>
              <a:t> </a:t>
            </a:r>
            <a:r>
              <a:rPr lang="en-US" sz="1600" spc="-8" dirty="0">
                <a:solidFill>
                  <a:srgbClr val="212121"/>
                </a:solidFill>
              </a:rPr>
              <a:t>large-scale </a:t>
            </a:r>
            <a:r>
              <a:rPr lang="en-US" sz="1600" dirty="0">
                <a:solidFill>
                  <a:srgbClr val="212121"/>
                </a:solidFill>
              </a:rPr>
              <a:t>agricultural</a:t>
            </a:r>
            <a:r>
              <a:rPr lang="en-US" sz="1600" spc="-26" dirty="0">
                <a:solidFill>
                  <a:srgbClr val="212121"/>
                </a:solidFill>
              </a:rPr>
              <a:t> </a:t>
            </a:r>
            <a:r>
              <a:rPr lang="en-US" sz="1600" spc="-8" dirty="0">
                <a:solidFill>
                  <a:srgbClr val="212121"/>
                </a:solidFill>
              </a:rPr>
              <a:t>analytics.</a:t>
            </a:r>
            <a:endParaRPr lang="en-US" sz="1600" dirty="0"/>
          </a:p>
          <a:p>
            <a:pPr>
              <a:spcBef>
                <a:spcPts val="23"/>
              </a:spcBef>
            </a:pPr>
            <a:endParaRPr lang="en-US" sz="1600" dirty="0"/>
          </a:p>
          <a:p>
            <a:pPr marL="9525" marR="77153">
              <a:spcBef>
                <a:spcPts val="4"/>
              </a:spcBef>
            </a:pPr>
            <a:r>
              <a:rPr lang="en-US" sz="1600" b="1" dirty="0">
                <a:solidFill>
                  <a:srgbClr val="212121"/>
                </a:solidFill>
              </a:rPr>
              <a:t>The</a:t>
            </a:r>
            <a:r>
              <a:rPr lang="en-US" sz="1600" b="1" spc="-49" dirty="0">
                <a:solidFill>
                  <a:srgbClr val="212121"/>
                </a:solidFill>
              </a:rPr>
              <a:t> </a:t>
            </a:r>
            <a:r>
              <a:rPr lang="en-US" sz="1600" b="1" spc="-8" dirty="0">
                <a:solidFill>
                  <a:srgbClr val="212121"/>
                </a:solidFill>
              </a:rPr>
              <a:t>mathematical</a:t>
            </a:r>
            <a:r>
              <a:rPr lang="en-US" sz="1600" b="1" spc="-26" dirty="0">
                <a:solidFill>
                  <a:srgbClr val="212121"/>
                </a:solidFill>
              </a:rPr>
              <a:t> </a:t>
            </a:r>
            <a:r>
              <a:rPr lang="en-US" sz="1600" b="1" dirty="0">
                <a:solidFill>
                  <a:srgbClr val="212121"/>
                </a:solidFill>
              </a:rPr>
              <a:t>model</a:t>
            </a:r>
            <a:r>
              <a:rPr lang="en-US" sz="1600" b="1" spc="-34" dirty="0">
                <a:solidFill>
                  <a:srgbClr val="212121"/>
                </a:solidFill>
              </a:rPr>
              <a:t> </a:t>
            </a:r>
            <a:r>
              <a:rPr lang="en-US" sz="1600" b="1" dirty="0">
                <a:solidFill>
                  <a:srgbClr val="212121"/>
                </a:solidFill>
              </a:rPr>
              <a:t>is</a:t>
            </a:r>
            <a:r>
              <a:rPr lang="en-US" sz="1600" b="1" spc="-41" dirty="0">
                <a:solidFill>
                  <a:srgbClr val="212121"/>
                </a:solidFill>
              </a:rPr>
              <a:t> </a:t>
            </a:r>
            <a:r>
              <a:rPr lang="en-US" sz="1600" b="1" dirty="0">
                <a:solidFill>
                  <a:srgbClr val="212121"/>
                </a:solidFill>
              </a:rPr>
              <a:t>embedded</a:t>
            </a:r>
            <a:r>
              <a:rPr lang="en-US" sz="1600" b="1" spc="-41" dirty="0">
                <a:solidFill>
                  <a:srgbClr val="212121"/>
                </a:solidFill>
              </a:rPr>
              <a:t> </a:t>
            </a:r>
            <a:r>
              <a:rPr lang="en-US" sz="1600" b="1" dirty="0">
                <a:solidFill>
                  <a:srgbClr val="212121"/>
                </a:solidFill>
              </a:rPr>
              <a:t>in</a:t>
            </a:r>
            <a:r>
              <a:rPr lang="en-US" sz="1600" b="1" spc="-41" dirty="0">
                <a:solidFill>
                  <a:srgbClr val="212121"/>
                </a:solidFill>
              </a:rPr>
              <a:t> </a:t>
            </a:r>
            <a:r>
              <a:rPr lang="en-US" sz="1600" b="1" dirty="0">
                <a:solidFill>
                  <a:srgbClr val="212121"/>
                </a:solidFill>
              </a:rPr>
              <a:t>the</a:t>
            </a:r>
            <a:r>
              <a:rPr lang="en-US" sz="1600" b="1" spc="-90" dirty="0">
                <a:solidFill>
                  <a:srgbClr val="212121"/>
                </a:solidFill>
              </a:rPr>
              <a:t> </a:t>
            </a:r>
            <a:r>
              <a:rPr lang="en-US" sz="1600" b="1" dirty="0">
                <a:solidFill>
                  <a:srgbClr val="212121"/>
                </a:solidFill>
              </a:rPr>
              <a:t>Arduino</a:t>
            </a:r>
            <a:r>
              <a:rPr lang="en-US" sz="1600" b="1" spc="-8" dirty="0">
                <a:solidFill>
                  <a:srgbClr val="212121"/>
                </a:solidFill>
              </a:rPr>
              <a:t> </a:t>
            </a:r>
            <a:r>
              <a:rPr lang="en-US" sz="1600" b="1" dirty="0">
                <a:solidFill>
                  <a:srgbClr val="212121"/>
                </a:solidFill>
              </a:rPr>
              <a:t>Integrated</a:t>
            </a:r>
            <a:r>
              <a:rPr lang="en-US" sz="1600" b="1" spc="-45" dirty="0">
                <a:solidFill>
                  <a:srgbClr val="212121"/>
                </a:solidFill>
              </a:rPr>
              <a:t> </a:t>
            </a:r>
            <a:r>
              <a:rPr lang="en-US" sz="1600" b="1" spc="-8" dirty="0">
                <a:solidFill>
                  <a:srgbClr val="212121"/>
                </a:solidFill>
              </a:rPr>
              <a:t>Development</a:t>
            </a:r>
            <a:r>
              <a:rPr lang="en-US" sz="1600" b="1" spc="-4" dirty="0">
                <a:solidFill>
                  <a:srgbClr val="212121"/>
                </a:solidFill>
              </a:rPr>
              <a:t> </a:t>
            </a:r>
            <a:r>
              <a:rPr lang="en-US" sz="1600" b="1" spc="-8" dirty="0">
                <a:solidFill>
                  <a:srgbClr val="212121"/>
                </a:solidFill>
              </a:rPr>
              <a:t>Environment</a:t>
            </a:r>
            <a:r>
              <a:rPr lang="en-US" sz="1600" b="1" spc="-23" dirty="0">
                <a:solidFill>
                  <a:srgbClr val="212121"/>
                </a:solidFill>
              </a:rPr>
              <a:t> </a:t>
            </a:r>
            <a:r>
              <a:rPr lang="en-US" sz="1600" b="1" dirty="0">
                <a:solidFill>
                  <a:srgbClr val="212121"/>
                </a:solidFill>
              </a:rPr>
              <a:t>(IDE)</a:t>
            </a:r>
            <a:r>
              <a:rPr lang="en-US" sz="1600" b="1" spc="-11" dirty="0">
                <a:solidFill>
                  <a:srgbClr val="212121"/>
                </a:solidFill>
              </a:rPr>
              <a:t> </a:t>
            </a:r>
            <a:r>
              <a:rPr lang="en-US" sz="1600" spc="-19" dirty="0">
                <a:solidFill>
                  <a:srgbClr val="212121"/>
                </a:solidFill>
              </a:rPr>
              <a:t>for </a:t>
            </a:r>
            <a:r>
              <a:rPr lang="en-US" sz="1600" dirty="0">
                <a:solidFill>
                  <a:srgbClr val="212121"/>
                </a:solidFill>
              </a:rPr>
              <a:t>sensing</a:t>
            </a:r>
            <a:r>
              <a:rPr lang="en-US" sz="1600" spc="-45" dirty="0">
                <a:solidFill>
                  <a:srgbClr val="212121"/>
                </a:solidFill>
              </a:rPr>
              <a:t> </a:t>
            </a:r>
            <a:r>
              <a:rPr lang="en-US" sz="1600" dirty="0">
                <a:solidFill>
                  <a:srgbClr val="212121"/>
                </a:solidFill>
              </a:rPr>
              <a:t>the</a:t>
            </a:r>
            <a:r>
              <a:rPr lang="en-US" sz="1600" spc="-49" dirty="0">
                <a:solidFill>
                  <a:srgbClr val="212121"/>
                </a:solidFill>
              </a:rPr>
              <a:t> </a:t>
            </a:r>
            <a:r>
              <a:rPr lang="en-US" sz="1600" dirty="0">
                <a:solidFill>
                  <a:srgbClr val="212121"/>
                </a:solidFill>
              </a:rPr>
              <a:t>soil</a:t>
            </a:r>
            <a:r>
              <a:rPr lang="en-US" sz="1600" spc="-41" dirty="0">
                <a:solidFill>
                  <a:srgbClr val="212121"/>
                </a:solidFill>
              </a:rPr>
              <a:t> </a:t>
            </a:r>
            <a:r>
              <a:rPr lang="en-US" sz="1600" dirty="0">
                <a:solidFill>
                  <a:srgbClr val="212121"/>
                </a:solidFill>
              </a:rPr>
              <a:t>moisture</a:t>
            </a:r>
            <a:r>
              <a:rPr lang="en-US" sz="1600" spc="-41" dirty="0">
                <a:solidFill>
                  <a:srgbClr val="212121"/>
                </a:solidFill>
              </a:rPr>
              <a:t> </a:t>
            </a:r>
            <a:r>
              <a:rPr lang="en-US" sz="1600" dirty="0">
                <a:solidFill>
                  <a:srgbClr val="212121"/>
                </a:solidFill>
              </a:rPr>
              <a:t>level</a:t>
            </a:r>
            <a:r>
              <a:rPr lang="en-US" sz="1600" spc="-41" dirty="0">
                <a:solidFill>
                  <a:srgbClr val="212121"/>
                </a:solidFill>
              </a:rPr>
              <a:t> </a:t>
            </a:r>
            <a:r>
              <a:rPr lang="en-US" sz="1600" dirty="0">
                <a:solidFill>
                  <a:srgbClr val="212121"/>
                </a:solidFill>
              </a:rPr>
              <a:t>and</a:t>
            </a:r>
            <a:r>
              <a:rPr lang="en-US" sz="1600" spc="-53" dirty="0">
                <a:solidFill>
                  <a:srgbClr val="212121"/>
                </a:solidFill>
              </a:rPr>
              <a:t> </a:t>
            </a:r>
            <a:r>
              <a:rPr lang="en-US" sz="1600" dirty="0">
                <a:solidFill>
                  <a:srgbClr val="212121"/>
                </a:solidFill>
              </a:rPr>
              <a:t>checking</a:t>
            </a:r>
            <a:r>
              <a:rPr lang="en-US" sz="1600" spc="-34" dirty="0">
                <a:solidFill>
                  <a:srgbClr val="212121"/>
                </a:solidFill>
              </a:rPr>
              <a:t> </a:t>
            </a:r>
            <a:r>
              <a:rPr lang="en-US" sz="1600" dirty="0">
                <a:solidFill>
                  <a:srgbClr val="212121"/>
                </a:solidFill>
              </a:rPr>
              <a:t>whether</a:t>
            </a:r>
            <a:r>
              <a:rPr lang="en-US" sz="1600" spc="-11" dirty="0">
                <a:solidFill>
                  <a:srgbClr val="212121"/>
                </a:solidFill>
              </a:rPr>
              <a:t> </a:t>
            </a:r>
            <a:r>
              <a:rPr lang="en-US" sz="1600" dirty="0">
                <a:solidFill>
                  <a:srgbClr val="212121"/>
                </a:solidFill>
              </a:rPr>
              <a:t>it</a:t>
            </a:r>
            <a:r>
              <a:rPr lang="en-US" sz="1600" spc="-53" dirty="0">
                <a:solidFill>
                  <a:srgbClr val="212121"/>
                </a:solidFill>
              </a:rPr>
              <a:t> </a:t>
            </a:r>
            <a:r>
              <a:rPr lang="en-US" sz="1600" dirty="0">
                <a:solidFill>
                  <a:srgbClr val="212121"/>
                </a:solidFill>
              </a:rPr>
              <a:t>is</a:t>
            </a:r>
            <a:r>
              <a:rPr lang="en-US" sz="1600" spc="-49" dirty="0">
                <a:solidFill>
                  <a:srgbClr val="212121"/>
                </a:solidFill>
              </a:rPr>
              <a:t> </a:t>
            </a:r>
            <a:r>
              <a:rPr lang="en-US" sz="1600" dirty="0">
                <a:solidFill>
                  <a:srgbClr val="212121"/>
                </a:solidFill>
              </a:rPr>
              <a:t>less</a:t>
            </a:r>
            <a:r>
              <a:rPr lang="en-US" sz="1600" spc="-41" dirty="0">
                <a:solidFill>
                  <a:srgbClr val="212121"/>
                </a:solidFill>
              </a:rPr>
              <a:t> </a:t>
            </a:r>
            <a:r>
              <a:rPr lang="en-US" sz="1600" dirty="0">
                <a:solidFill>
                  <a:srgbClr val="212121"/>
                </a:solidFill>
              </a:rPr>
              <a:t>than</a:t>
            </a:r>
            <a:r>
              <a:rPr lang="en-US" sz="1600" spc="-49" dirty="0">
                <a:solidFill>
                  <a:srgbClr val="212121"/>
                </a:solidFill>
              </a:rPr>
              <a:t> </a:t>
            </a:r>
            <a:r>
              <a:rPr lang="en-US" sz="1600" dirty="0">
                <a:solidFill>
                  <a:srgbClr val="212121"/>
                </a:solidFill>
              </a:rPr>
              <a:t>the</a:t>
            </a:r>
            <a:r>
              <a:rPr lang="en-US" sz="1600" spc="-49" dirty="0">
                <a:solidFill>
                  <a:srgbClr val="212121"/>
                </a:solidFill>
              </a:rPr>
              <a:t> </a:t>
            </a:r>
            <a:r>
              <a:rPr lang="en-US" sz="1600" spc="-8" dirty="0">
                <a:solidFill>
                  <a:srgbClr val="212121"/>
                </a:solidFill>
              </a:rPr>
              <a:t>pre-</a:t>
            </a:r>
            <a:r>
              <a:rPr lang="en-US" sz="1600" dirty="0">
                <a:solidFill>
                  <a:srgbClr val="212121"/>
                </a:solidFill>
              </a:rPr>
              <a:t>defined</a:t>
            </a:r>
            <a:r>
              <a:rPr lang="en-US" sz="1600" spc="-34" dirty="0">
                <a:solidFill>
                  <a:srgbClr val="212121"/>
                </a:solidFill>
              </a:rPr>
              <a:t> </a:t>
            </a:r>
            <a:r>
              <a:rPr lang="en-US" sz="1600" dirty="0">
                <a:solidFill>
                  <a:srgbClr val="212121"/>
                </a:solidFill>
              </a:rPr>
              <a:t>threshold</a:t>
            </a:r>
            <a:r>
              <a:rPr lang="en-US" sz="1600" spc="-41" dirty="0">
                <a:solidFill>
                  <a:srgbClr val="212121"/>
                </a:solidFill>
              </a:rPr>
              <a:t> </a:t>
            </a:r>
            <a:r>
              <a:rPr lang="en-US" sz="1600" dirty="0">
                <a:solidFill>
                  <a:srgbClr val="212121"/>
                </a:solidFill>
              </a:rPr>
              <a:t>value,</a:t>
            </a:r>
            <a:r>
              <a:rPr lang="en-US" sz="1600" spc="-34" dirty="0">
                <a:solidFill>
                  <a:srgbClr val="212121"/>
                </a:solidFill>
              </a:rPr>
              <a:t> </a:t>
            </a:r>
            <a:r>
              <a:rPr lang="en-US" sz="1600" dirty="0">
                <a:solidFill>
                  <a:srgbClr val="212121"/>
                </a:solidFill>
              </a:rPr>
              <a:t>then</a:t>
            </a:r>
            <a:r>
              <a:rPr lang="en-US" sz="1600" spc="-45" dirty="0">
                <a:solidFill>
                  <a:srgbClr val="212121"/>
                </a:solidFill>
              </a:rPr>
              <a:t> </a:t>
            </a:r>
            <a:r>
              <a:rPr lang="en-US" sz="1600" spc="-8" dirty="0">
                <a:solidFill>
                  <a:srgbClr val="212121"/>
                </a:solidFill>
              </a:rPr>
              <a:t>plant </a:t>
            </a:r>
            <a:r>
              <a:rPr lang="en-US" sz="1600" dirty="0">
                <a:solidFill>
                  <a:srgbClr val="212121"/>
                </a:solidFill>
              </a:rPr>
              <a:t>watering</a:t>
            </a:r>
            <a:r>
              <a:rPr lang="en-US" sz="1600" spc="-8" dirty="0">
                <a:solidFill>
                  <a:srgbClr val="212121"/>
                </a:solidFill>
              </a:rPr>
              <a:t> </a:t>
            </a:r>
            <a:r>
              <a:rPr lang="en-US" sz="1600" dirty="0">
                <a:solidFill>
                  <a:srgbClr val="212121"/>
                </a:solidFill>
              </a:rPr>
              <a:t>is</a:t>
            </a:r>
            <a:r>
              <a:rPr lang="en-US" sz="1600" spc="-34" dirty="0">
                <a:solidFill>
                  <a:srgbClr val="212121"/>
                </a:solidFill>
              </a:rPr>
              <a:t> </a:t>
            </a:r>
            <a:r>
              <a:rPr lang="en-US" sz="1600" dirty="0">
                <a:solidFill>
                  <a:srgbClr val="212121"/>
                </a:solidFill>
              </a:rPr>
              <a:t>performed</a:t>
            </a:r>
            <a:r>
              <a:rPr lang="en-US" sz="1600" spc="-34" dirty="0">
                <a:solidFill>
                  <a:srgbClr val="212121"/>
                </a:solidFill>
              </a:rPr>
              <a:t> </a:t>
            </a:r>
            <a:r>
              <a:rPr lang="en-US" sz="1600" spc="-8" dirty="0">
                <a:solidFill>
                  <a:srgbClr val="212121"/>
                </a:solidFill>
              </a:rPr>
              <a:t>automatically.</a:t>
            </a:r>
            <a:r>
              <a:rPr lang="en-US" sz="1600" spc="-23" dirty="0">
                <a:solidFill>
                  <a:srgbClr val="212121"/>
                </a:solidFill>
              </a:rPr>
              <a:t> </a:t>
            </a:r>
            <a:r>
              <a:rPr lang="en-US" sz="1600" dirty="0">
                <a:solidFill>
                  <a:srgbClr val="212121"/>
                </a:solidFill>
              </a:rPr>
              <a:t>The</a:t>
            </a:r>
            <a:r>
              <a:rPr lang="en-US" sz="1600" spc="-45" dirty="0">
                <a:solidFill>
                  <a:srgbClr val="212121"/>
                </a:solidFill>
              </a:rPr>
              <a:t> </a:t>
            </a:r>
            <a:r>
              <a:rPr lang="en-US" sz="1600" dirty="0">
                <a:solidFill>
                  <a:srgbClr val="212121"/>
                </a:solidFill>
              </a:rPr>
              <a:t>proposed</a:t>
            </a:r>
            <a:r>
              <a:rPr lang="en-US" sz="1600" spc="-19" dirty="0">
                <a:solidFill>
                  <a:srgbClr val="212121"/>
                </a:solidFill>
              </a:rPr>
              <a:t> </a:t>
            </a:r>
            <a:r>
              <a:rPr lang="en-US" sz="1600" dirty="0">
                <a:solidFill>
                  <a:srgbClr val="212121"/>
                </a:solidFill>
              </a:rPr>
              <a:t>system</a:t>
            </a:r>
            <a:r>
              <a:rPr lang="en-US" sz="1600" spc="-34" dirty="0">
                <a:solidFill>
                  <a:srgbClr val="212121"/>
                </a:solidFill>
              </a:rPr>
              <a:t> </a:t>
            </a:r>
            <a:r>
              <a:rPr lang="en-US" sz="1600" dirty="0">
                <a:solidFill>
                  <a:srgbClr val="212121"/>
                </a:solidFill>
              </a:rPr>
              <a:t>enhances</a:t>
            </a:r>
            <a:r>
              <a:rPr lang="en-US" sz="1600" spc="-19" dirty="0">
                <a:solidFill>
                  <a:srgbClr val="212121"/>
                </a:solidFill>
              </a:rPr>
              <a:t> </a:t>
            </a:r>
            <a:r>
              <a:rPr lang="en-US" sz="1600" dirty="0">
                <a:solidFill>
                  <a:srgbClr val="212121"/>
                </a:solidFill>
              </a:rPr>
              <a:t>the</a:t>
            </a:r>
            <a:r>
              <a:rPr lang="en-US" sz="1600" spc="-41" dirty="0">
                <a:solidFill>
                  <a:srgbClr val="212121"/>
                </a:solidFill>
              </a:rPr>
              <a:t> </a:t>
            </a:r>
            <a:r>
              <a:rPr lang="en-US" sz="1600" dirty="0">
                <a:solidFill>
                  <a:srgbClr val="212121"/>
                </a:solidFill>
              </a:rPr>
              <a:t>watering</a:t>
            </a:r>
            <a:r>
              <a:rPr lang="en-US" sz="1600" spc="-8" dirty="0">
                <a:solidFill>
                  <a:srgbClr val="212121"/>
                </a:solidFill>
              </a:rPr>
              <a:t> </a:t>
            </a:r>
            <a:r>
              <a:rPr lang="en-US" sz="1600" dirty="0">
                <a:solidFill>
                  <a:srgbClr val="212121"/>
                </a:solidFill>
              </a:rPr>
              <a:t>system’s</a:t>
            </a:r>
            <a:r>
              <a:rPr lang="en-US" sz="1600" spc="-19" dirty="0">
                <a:solidFill>
                  <a:srgbClr val="212121"/>
                </a:solidFill>
              </a:rPr>
              <a:t> </a:t>
            </a:r>
            <a:r>
              <a:rPr lang="en-US" sz="1600" dirty="0">
                <a:solidFill>
                  <a:srgbClr val="212121"/>
                </a:solidFill>
              </a:rPr>
              <a:t>efficiency</a:t>
            </a:r>
            <a:r>
              <a:rPr lang="en-US" sz="1600" spc="-26" dirty="0">
                <a:solidFill>
                  <a:srgbClr val="212121"/>
                </a:solidFill>
              </a:rPr>
              <a:t> </a:t>
            </a:r>
            <a:r>
              <a:rPr lang="en-US" sz="1600" spc="-19" dirty="0">
                <a:solidFill>
                  <a:srgbClr val="212121"/>
                </a:solidFill>
              </a:rPr>
              <a:t>by </a:t>
            </a:r>
            <a:r>
              <a:rPr lang="en-US" sz="1600" dirty="0">
                <a:solidFill>
                  <a:srgbClr val="212121"/>
                </a:solidFill>
              </a:rPr>
              <a:t>reducing</a:t>
            </a:r>
            <a:r>
              <a:rPr lang="en-US" sz="1600" spc="-8" dirty="0">
                <a:solidFill>
                  <a:srgbClr val="212121"/>
                </a:solidFill>
              </a:rPr>
              <a:t> </a:t>
            </a:r>
            <a:r>
              <a:rPr lang="en-US" sz="1600" dirty="0">
                <a:solidFill>
                  <a:srgbClr val="212121"/>
                </a:solidFill>
              </a:rPr>
              <a:t>the</a:t>
            </a:r>
            <a:r>
              <a:rPr lang="en-US" sz="1600" spc="-23" dirty="0">
                <a:solidFill>
                  <a:srgbClr val="212121"/>
                </a:solidFill>
              </a:rPr>
              <a:t> </a:t>
            </a:r>
            <a:r>
              <a:rPr lang="en-US" sz="1600" dirty="0">
                <a:solidFill>
                  <a:srgbClr val="212121"/>
                </a:solidFill>
              </a:rPr>
              <a:t>water</a:t>
            </a:r>
            <a:r>
              <a:rPr lang="en-US" sz="1600" spc="8" dirty="0">
                <a:solidFill>
                  <a:srgbClr val="212121"/>
                </a:solidFill>
              </a:rPr>
              <a:t> </a:t>
            </a:r>
            <a:r>
              <a:rPr lang="en-US" sz="1600" dirty="0">
                <a:solidFill>
                  <a:srgbClr val="212121"/>
                </a:solidFill>
              </a:rPr>
              <a:t>consumption</a:t>
            </a:r>
            <a:r>
              <a:rPr lang="en-US" sz="1600" spc="-8" dirty="0">
                <a:solidFill>
                  <a:srgbClr val="212121"/>
                </a:solidFill>
              </a:rPr>
              <a:t> </a:t>
            </a:r>
            <a:r>
              <a:rPr lang="en-US" sz="1600" dirty="0">
                <a:solidFill>
                  <a:srgbClr val="212121"/>
                </a:solidFill>
              </a:rPr>
              <a:t>by</a:t>
            </a:r>
            <a:r>
              <a:rPr lang="en-US" sz="1600" spc="-23" dirty="0">
                <a:solidFill>
                  <a:srgbClr val="212121"/>
                </a:solidFill>
              </a:rPr>
              <a:t> </a:t>
            </a:r>
            <a:r>
              <a:rPr lang="en-US" sz="1600" dirty="0">
                <a:solidFill>
                  <a:srgbClr val="212121"/>
                </a:solidFill>
              </a:rPr>
              <a:t>more</a:t>
            </a:r>
            <a:r>
              <a:rPr lang="en-US" sz="1600" spc="-26" dirty="0">
                <a:solidFill>
                  <a:srgbClr val="212121"/>
                </a:solidFill>
              </a:rPr>
              <a:t> </a:t>
            </a:r>
            <a:r>
              <a:rPr lang="en-US" sz="1600" dirty="0">
                <a:solidFill>
                  <a:srgbClr val="212121"/>
                </a:solidFill>
              </a:rPr>
              <a:t>than</a:t>
            </a:r>
            <a:r>
              <a:rPr lang="en-US" sz="1600" spc="-23" dirty="0">
                <a:solidFill>
                  <a:srgbClr val="212121"/>
                </a:solidFill>
              </a:rPr>
              <a:t> </a:t>
            </a:r>
            <a:r>
              <a:rPr lang="en-US" sz="1600" dirty="0">
                <a:solidFill>
                  <a:srgbClr val="212121"/>
                </a:solidFill>
              </a:rPr>
              <a:t>70%</a:t>
            </a:r>
            <a:r>
              <a:rPr lang="en-US" sz="1600" spc="-11" dirty="0">
                <a:solidFill>
                  <a:srgbClr val="212121"/>
                </a:solidFill>
              </a:rPr>
              <a:t> </a:t>
            </a:r>
            <a:r>
              <a:rPr lang="en-US" sz="1600" dirty="0">
                <a:solidFill>
                  <a:srgbClr val="212121"/>
                </a:solidFill>
              </a:rPr>
              <a:t>and</a:t>
            </a:r>
            <a:r>
              <a:rPr lang="en-US" sz="1600" spc="-15" dirty="0">
                <a:solidFill>
                  <a:srgbClr val="212121"/>
                </a:solidFill>
              </a:rPr>
              <a:t> </a:t>
            </a:r>
            <a:r>
              <a:rPr lang="en-US" sz="1600" dirty="0">
                <a:solidFill>
                  <a:srgbClr val="212121"/>
                </a:solidFill>
              </a:rPr>
              <a:t>increasing</a:t>
            </a:r>
            <a:r>
              <a:rPr lang="en-US" sz="1600" spc="-4" dirty="0">
                <a:solidFill>
                  <a:srgbClr val="212121"/>
                </a:solidFill>
              </a:rPr>
              <a:t> </a:t>
            </a:r>
            <a:r>
              <a:rPr lang="en-US" sz="1600" dirty="0">
                <a:solidFill>
                  <a:srgbClr val="212121"/>
                </a:solidFill>
              </a:rPr>
              <a:t>production</a:t>
            </a:r>
            <a:r>
              <a:rPr lang="en-US" sz="1600" spc="-15" dirty="0">
                <a:solidFill>
                  <a:srgbClr val="212121"/>
                </a:solidFill>
              </a:rPr>
              <a:t> </a:t>
            </a:r>
            <a:r>
              <a:rPr lang="en-US" sz="1600" dirty="0">
                <a:solidFill>
                  <a:srgbClr val="212121"/>
                </a:solidFill>
              </a:rPr>
              <a:t>due</a:t>
            </a:r>
            <a:r>
              <a:rPr lang="en-US" sz="1600" spc="-15" dirty="0">
                <a:solidFill>
                  <a:srgbClr val="212121"/>
                </a:solidFill>
              </a:rPr>
              <a:t> </a:t>
            </a:r>
            <a:r>
              <a:rPr lang="en-US" sz="1600" dirty="0">
                <a:solidFill>
                  <a:srgbClr val="212121"/>
                </a:solidFill>
              </a:rPr>
              <a:t>to</a:t>
            </a:r>
            <a:r>
              <a:rPr lang="en-US" sz="1600" spc="-19" dirty="0">
                <a:solidFill>
                  <a:srgbClr val="212121"/>
                </a:solidFill>
              </a:rPr>
              <a:t> </a:t>
            </a:r>
            <a:r>
              <a:rPr lang="en-US" sz="1600" dirty="0">
                <a:solidFill>
                  <a:srgbClr val="212121"/>
                </a:solidFill>
              </a:rPr>
              <a:t>irrigation</a:t>
            </a:r>
            <a:r>
              <a:rPr lang="en-US" sz="1600" spc="-15" dirty="0">
                <a:solidFill>
                  <a:srgbClr val="212121"/>
                </a:solidFill>
              </a:rPr>
              <a:t> </a:t>
            </a:r>
            <a:r>
              <a:rPr lang="en-US" sz="1600" dirty="0">
                <a:solidFill>
                  <a:srgbClr val="212121"/>
                </a:solidFill>
              </a:rPr>
              <a:t>optimization. </a:t>
            </a:r>
            <a:r>
              <a:rPr lang="en-US" sz="1600" spc="-19" dirty="0">
                <a:solidFill>
                  <a:srgbClr val="212121"/>
                </a:solidFill>
              </a:rPr>
              <a:t>It </a:t>
            </a:r>
            <a:r>
              <a:rPr lang="en-US" sz="1600" dirty="0">
                <a:solidFill>
                  <a:srgbClr val="212121"/>
                </a:solidFill>
              </a:rPr>
              <a:t>also</a:t>
            </a:r>
            <a:r>
              <a:rPr lang="en-US" sz="1600" spc="-23" dirty="0">
                <a:solidFill>
                  <a:srgbClr val="212121"/>
                </a:solidFill>
              </a:rPr>
              <a:t> </a:t>
            </a:r>
            <a:r>
              <a:rPr lang="en-US" sz="1600" dirty="0">
                <a:solidFill>
                  <a:srgbClr val="212121"/>
                </a:solidFill>
              </a:rPr>
              <a:t>reduces</a:t>
            </a:r>
            <a:r>
              <a:rPr lang="en-US" sz="1600" spc="-11" dirty="0">
                <a:solidFill>
                  <a:srgbClr val="212121"/>
                </a:solidFill>
              </a:rPr>
              <a:t> </a:t>
            </a:r>
            <a:r>
              <a:rPr lang="en-US" sz="1600" dirty="0">
                <a:solidFill>
                  <a:srgbClr val="212121"/>
                </a:solidFill>
              </a:rPr>
              <a:t>the</a:t>
            </a:r>
            <a:r>
              <a:rPr lang="en-US" sz="1600" spc="-23" dirty="0">
                <a:solidFill>
                  <a:srgbClr val="212121"/>
                </a:solidFill>
              </a:rPr>
              <a:t> </a:t>
            </a:r>
            <a:r>
              <a:rPr lang="en-US" sz="1600" dirty="0">
                <a:solidFill>
                  <a:srgbClr val="212121"/>
                </a:solidFill>
              </a:rPr>
              <a:t>water</a:t>
            </a:r>
            <a:r>
              <a:rPr lang="en-US" sz="1600" spc="8" dirty="0">
                <a:solidFill>
                  <a:srgbClr val="212121"/>
                </a:solidFill>
              </a:rPr>
              <a:t> </a:t>
            </a:r>
            <a:r>
              <a:rPr lang="en-US" sz="1600" dirty="0">
                <a:solidFill>
                  <a:srgbClr val="212121"/>
                </a:solidFill>
              </a:rPr>
              <a:t>and</a:t>
            </a:r>
            <a:r>
              <a:rPr lang="en-US" sz="1600" spc="-11" dirty="0">
                <a:solidFill>
                  <a:srgbClr val="212121"/>
                </a:solidFill>
              </a:rPr>
              <a:t> </a:t>
            </a:r>
            <a:r>
              <a:rPr lang="en-US" sz="1600" dirty="0">
                <a:solidFill>
                  <a:srgbClr val="212121"/>
                </a:solidFill>
              </a:rPr>
              <a:t>energy</a:t>
            </a:r>
            <a:r>
              <a:rPr lang="en-US" sz="1600" spc="-11" dirty="0">
                <a:solidFill>
                  <a:srgbClr val="212121"/>
                </a:solidFill>
              </a:rPr>
              <a:t> </a:t>
            </a:r>
            <a:r>
              <a:rPr lang="en-US" sz="1600" dirty="0">
                <a:solidFill>
                  <a:srgbClr val="212121"/>
                </a:solidFill>
              </a:rPr>
              <a:t>consumption</a:t>
            </a:r>
            <a:r>
              <a:rPr lang="en-US" sz="1600" spc="-15" dirty="0">
                <a:solidFill>
                  <a:srgbClr val="212121"/>
                </a:solidFill>
              </a:rPr>
              <a:t> </a:t>
            </a:r>
            <a:r>
              <a:rPr lang="en-US" sz="1600" dirty="0">
                <a:solidFill>
                  <a:srgbClr val="212121"/>
                </a:solidFill>
              </a:rPr>
              <a:t>amount</a:t>
            </a:r>
            <a:r>
              <a:rPr lang="en-US" sz="1600" spc="-8" dirty="0">
                <a:solidFill>
                  <a:srgbClr val="212121"/>
                </a:solidFill>
              </a:rPr>
              <a:t> </a:t>
            </a:r>
            <a:r>
              <a:rPr lang="en-US" sz="1600" dirty="0">
                <a:solidFill>
                  <a:srgbClr val="212121"/>
                </a:solidFill>
              </a:rPr>
              <a:t>and</a:t>
            </a:r>
            <a:r>
              <a:rPr lang="en-US" sz="1600" spc="-11" dirty="0">
                <a:solidFill>
                  <a:srgbClr val="212121"/>
                </a:solidFill>
              </a:rPr>
              <a:t> </a:t>
            </a:r>
            <a:r>
              <a:rPr lang="en-US" sz="1600" dirty="0">
                <a:solidFill>
                  <a:srgbClr val="212121"/>
                </a:solidFill>
              </a:rPr>
              <a:t>decreases</a:t>
            </a:r>
            <a:r>
              <a:rPr lang="en-US" sz="1600" spc="-15" dirty="0">
                <a:solidFill>
                  <a:srgbClr val="212121"/>
                </a:solidFill>
              </a:rPr>
              <a:t> </a:t>
            </a:r>
            <a:r>
              <a:rPr lang="en-US" sz="1600" dirty="0">
                <a:solidFill>
                  <a:srgbClr val="212121"/>
                </a:solidFill>
              </a:rPr>
              <a:t>the</a:t>
            </a:r>
            <a:r>
              <a:rPr lang="en-US" sz="1600" spc="-23" dirty="0">
                <a:solidFill>
                  <a:srgbClr val="212121"/>
                </a:solidFill>
              </a:rPr>
              <a:t> </a:t>
            </a:r>
            <a:r>
              <a:rPr lang="en-US" sz="1600" dirty="0">
                <a:solidFill>
                  <a:srgbClr val="212121"/>
                </a:solidFill>
              </a:rPr>
              <a:t>maintenance</a:t>
            </a:r>
            <a:r>
              <a:rPr lang="en-US" sz="1600" spc="8" dirty="0">
                <a:solidFill>
                  <a:srgbClr val="212121"/>
                </a:solidFill>
              </a:rPr>
              <a:t> </a:t>
            </a:r>
            <a:r>
              <a:rPr lang="en-US" sz="1600" spc="-8" dirty="0">
                <a:solidFill>
                  <a:srgbClr val="212121"/>
                </a:solidFill>
              </a:rPr>
              <a:t>costs.</a:t>
            </a:r>
            <a:endParaRPr lang="en-US" sz="1600" dirty="0"/>
          </a:p>
          <a:p>
            <a:pPr>
              <a:spcBef>
                <a:spcPts val="26"/>
              </a:spcBef>
            </a:pPr>
            <a:endParaRPr lang="en-US" sz="1600" dirty="0"/>
          </a:p>
          <a:p>
            <a:pPr marL="9525" marR="180022" algn="just"/>
            <a:r>
              <a:rPr lang="en-US" sz="1600" dirty="0">
                <a:solidFill>
                  <a:srgbClr val="212121"/>
                </a:solidFill>
              </a:rPr>
              <a:t>The</a:t>
            </a:r>
            <a:r>
              <a:rPr lang="en-US" sz="1600" spc="-38" dirty="0">
                <a:solidFill>
                  <a:srgbClr val="212121"/>
                </a:solidFill>
              </a:rPr>
              <a:t> </a:t>
            </a:r>
            <a:r>
              <a:rPr lang="en-US" sz="1600" dirty="0">
                <a:solidFill>
                  <a:srgbClr val="212121"/>
                </a:solidFill>
              </a:rPr>
              <a:t>use</a:t>
            </a:r>
            <a:r>
              <a:rPr lang="en-US" sz="1600" spc="-26" dirty="0">
                <a:solidFill>
                  <a:srgbClr val="212121"/>
                </a:solidFill>
              </a:rPr>
              <a:t> </a:t>
            </a:r>
            <a:r>
              <a:rPr lang="en-US" sz="1600" dirty="0">
                <a:solidFill>
                  <a:srgbClr val="212121"/>
                </a:solidFill>
              </a:rPr>
              <a:t>of</a:t>
            </a:r>
            <a:r>
              <a:rPr lang="en-US" sz="1600" spc="-15" dirty="0">
                <a:solidFill>
                  <a:srgbClr val="212121"/>
                </a:solidFill>
              </a:rPr>
              <a:t> </a:t>
            </a:r>
            <a:r>
              <a:rPr lang="en-US" sz="1600" b="1" dirty="0">
                <a:solidFill>
                  <a:srgbClr val="212121"/>
                </a:solidFill>
              </a:rPr>
              <a:t>sensors</a:t>
            </a:r>
            <a:r>
              <a:rPr lang="en-US" sz="1600" b="1" spc="-15" dirty="0">
                <a:solidFill>
                  <a:srgbClr val="212121"/>
                </a:solidFill>
              </a:rPr>
              <a:t> </a:t>
            </a:r>
            <a:r>
              <a:rPr lang="en-US" sz="1600" dirty="0">
                <a:solidFill>
                  <a:srgbClr val="212121"/>
                </a:solidFill>
              </a:rPr>
              <a:t>helps</a:t>
            </a:r>
            <a:r>
              <a:rPr lang="en-US" sz="1600" spc="-15" dirty="0">
                <a:solidFill>
                  <a:srgbClr val="212121"/>
                </a:solidFill>
              </a:rPr>
              <a:t> </a:t>
            </a:r>
            <a:r>
              <a:rPr lang="en-US" sz="1600" dirty="0">
                <a:solidFill>
                  <a:srgbClr val="212121"/>
                </a:solidFill>
              </a:rPr>
              <a:t>to</a:t>
            </a:r>
            <a:r>
              <a:rPr lang="en-US" sz="1600" spc="-26" dirty="0">
                <a:solidFill>
                  <a:srgbClr val="212121"/>
                </a:solidFill>
              </a:rPr>
              <a:t> </a:t>
            </a:r>
            <a:r>
              <a:rPr lang="en-US" sz="1600" dirty="0">
                <a:solidFill>
                  <a:srgbClr val="212121"/>
                </a:solidFill>
              </a:rPr>
              <a:t>use</a:t>
            </a:r>
            <a:r>
              <a:rPr lang="en-US" sz="1600" spc="-15" dirty="0">
                <a:solidFill>
                  <a:srgbClr val="212121"/>
                </a:solidFill>
              </a:rPr>
              <a:t> </a:t>
            </a:r>
            <a:r>
              <a:rPr lang="en-US" sz="1600" dirty="0">
                <a:solidFill>
                  <a:srgbClr val="212121"/>
                </a:solidFill>
              </a:rPr>
              <a:t>water</a:t>
            </a:r>
            <a:r>
              <a:rPr lang="en-US" sz="1600" spc="8" dirty="0">
                <a:solidFill>
                  <a:srgbClr val="212121"/>
                </a:solidFill>
              </a:rPr>
              <a:t> </a:t>
            </a:r>
            <a:r>
              <a:rPr lang="en-US" sz="1600" dirty="0">
                <a:solidFill>
                  <a:srgbClr val="212121"/>
                </a:solidFill>
              </a:rPr>
              <a:t>efficiently</a:t>
            </a:r>
            <a:r>
              <a:rPr lang="en-US" sz="1600" spc="-19" dirty="0">
                <a:solidFill>
                  <a:srgbClr val="212121"/>
                </a:solidFill>
              </a:rPr>
              <a:t> </a:t>
            </a:r>
            <a:r>
              <a:rPr lang="en-US" sz="1600" dirty="0">
                <a:solidFill>
                  <a:srgbClr val="212121"/>
                </a:solidFill>
              </a:rPr>
              <a:t>and</a:t>
            </a:r>
            <a:r>
              <a:rPr lang="en-US" sz="1600" spc="-15" dirty="0">
                <a:solidFill>
                  <a:srgbClr val="212121"/>
                </a:solidFill>
              </a:rPr>
              <a:t> </a:t>
            </a:r>
            <a:r>
              <a:rPr lang="en-US" sz="1600" dirty="0">
                <a:solidFill>
                  <a:srgbClr val="212121"/>
                </a:solidFill>
              </a:rPr>
              <a:t>reduce</a:t>
            </a:r>
            <a:r>
              <a:rPr lang="en-US" sz="1600" spc="-15" dirty="0">
                <a:solidFill>
                  <a:srgbClr val="212121"/>
                </a:solidFill>
              </a:rPr>
              <a:t> </a:t>
            </a:r>
            <a:r>
              <a:rPr lang="en-US" sz="1600" dirty="0">
                <a:solidFill>
                  <a:srgbClr val="212121"/>
                </a:solidFill>
              </a:rPr>
              <a:t>the</a:t>
            </a:r>
            <a:r>
              <a:rPr lang="en-US" sz="1600" spc="-23" dirty="0">
                <a:solidFill>
                  <a:srgbClr val="212121"/>
                </a:solidFill>
              </a:rPr>
              <a:t> </a:t>
            </a:r>
            <a:r>
              <a:rPr lang="en-US" sz="1600" dirty="0">
                <a:solidFill>
                  <a:srgbClr val="212121"/>
                </a:solidFill>
              </a:rPr>
              <a:t>water</a:t>
            </a:r>
            <a:r>
              <a:rPr lang="en-US" sz="1600" spc="4" dirty="0">
                <a:solidFill>
                  <a:srgbClr val="212121"/>
                </a:solidFill>
              </a:rPr>
              <a:t> </a:t>
            </a:r>
            <a:r>
              <a:rPr lang="en-US" sz="1600" dirty="0">
                <a:solidFill>
                  <a:srgbClr val="212121"/>
                </a:solidFill>
              </a:rPr>
              <a:t>consumption</a:t>
            </a:r>
            <a:r>
              <a:rPr lang="en-US" sz="1600" spc="-8" dirty="0">
                <a:solidFill>
                  <a:srgbClr val="212121"/>
                </a:solidFill>
              </a:rPr>
              <a:t> </a:t>
            </a:r>
            <a:r>
              <a:rPr lang="en-US" sz="1600" dirty="0">
                <a:solidFill>
                  <a:srgbClr val="212121"/>
                </a:solidFill>
              </a:rPr>
              <a:t>and</a:t>
            </a:r>
            <a:r>
              <a:rPr lang="en-US" sz="1600" spc="-26" dirty="0">
                <a:solidFill>
                  <a:srgbClr val="212121"/>
                </a:solidFill>
              </a:rPr>
              <a:t> </a:t>
            </a:r>
            <a:r>
              <a:rPr lang="en-US" sz="1600" dirty="0">
                <a:solidFill>
                  <a:srgbClr val="212121"/>
                </a:solidFill>
              </a:rPr>
              <a:t>energy</a:t>
            </a:r>
            <a:r>
              <a:rPr lang="en-US" sz="1600" spc="-15" dirty="0">
                <a:solidFill>
                  <a:srgbClr val="212121"/>
                </a:solidFill>
              </a:rPr>
              <a:t> </a:t>
            </a:r>
            <a:r>
              <a:rPr lang="en-US" sz="1600" dirty="0">
                <a:solidFill>
                  <a:srgbClr val="212121"/>
                </a:solidFill>
              </a:rPr>
              <a:t>needed</a:t>
            </a:r>
            <a:r>
              <a:rPr lang="en-US" sz="1600" spc="-8" dirty="0">
                <a:solidFill>
                  <a:srgbClr val="212121"/>
                </a:solidFill>
              </a:rPr>
              <a:t> </a:t>
            </a:r>
            <a:r>
              <a:rPr lang="en-US" sz="1600" spc="-19" dirty="0">
                <a:solidFill>
                  <a:srgbClr val="212121"/>
                </a:solidFill>
              </a:rPr>
              <a:t>for </a:t>
            </a:r>
            <a:r>
              <a:rPr lang="en-US" sz="1600" dirty="0">
                <a:solidFill>
                  <a:srgbClr val="212121"/>
                </a:solidFill>
              </a:rPr>
              <a:t>irrigation,</a:t>
            </a:r>
            <a:r>
              <a:rPr lang="en-US" sz="1600" spc="-15" dirty="0">
                <a:solidFill>
                  <a:srgbClr val="212121"/>
                </a:solidFill>
              </a:rPr>
              <a:t> </a:t>
            </a:r>
            <a:r>
              <a:rPr lang="en-US" sz="1600" dirty="0">
                <a:solidFill>
                  <a:srgbClr val="212121"/>
                </a:solidFill>
              </a:rPr>
              <a:t>reducing the</a:t>
            </a:r>
            <a:r>
              <a:rPr lang="en-US" sz="1600" spc="-23" dirty="0">
                <a:solidFill>
                  <a:srgbClr val="212121"/>
                </a:solidFill>
              </a:rPr>
              <a:t> </a:t>
            </a:r>
            <a:r>
              <a:rPr lang="en-US" sz="1600" dirty="0">
                <a:solidFill>
                  <a:srgbClr val="212121"/>
                </a:solidFill>
              </a:rPr>
              <a:t>need</a:t>
            </a:r>
            <a:r>
              <a:rPr lang="en-US" sz="1600" spc="-11" dirty="0">
                <a:solidFill>
                  <a:srgbClr val="212121"/>
                </a:solidFill>
              </a:rPr>
              <a:t> </a:t>
            </a:r>
            <a:r>
              <a:rPr lang="en-US" sz="1600" dirty="0">
                <a:solidFill>
                  <a:srgbClr val="212121"/>
                </a:solidFill>
              </a:rPr>
              <a:t>for</a:t>
            </a:r>
            <a:r>
              <a:rPr lang="en-US" sz="1600" spc="-15" dirty="0">
                <a:solidFill>
                  <a:srgbClr val="212121"/>
                </a:solidFill>
              </a:rPr>
              <a:t> </a:t>
            </a:r>
            <a:r>
              <a:rPr lang="en-US" sz="1600" dirty="0">
                <a:solidFill>
                  <a:srgbClr val="212121"/>
                </a:solidFill>
              </a:rPr>
              <a:t>labor</a:t>
            </a:r>
            <a:r>
              <a:rPr lang="en-US" sz="1600" spc="-8" dirty="0">
                <a:solidFill>
                  <a:srgbClr val="212121"/>
                </a:solidFill>
              </a:rPr>
              <a:t> </a:t>
            </a:r>
            <a:r>
              <a:rPr lang="en-US" sz="1600" dirty="0">
                <a:solidFill>
                  <a:srgbClr val="212121"/>
                </a:solidFill>
              </a:rPr>
              <a:t>to</a:t>
            </a:r>
            <a:r>
              <a:rPr lang="en-US" sz="1600" spc="-26" dirty="0">
                <a:solidFill>
                  <a:srgbClr val="212121"/>
                </a:solidFill>
              </a:rPr>
              <a:t> </a:t>
            </a:r>
            <a:r>
              <a:rPr lang="en-US" sz="1600" dirty="0">
                <a:solidFill>
                  <a:srgbClr val="212121"/>
                </a:solidFill>
              </a:rPr>
              <a:t>turn</a:t>
            </a:r>
            <a:r>
              <a:rPr lang="en-US" sz="1600" spc="-23" dirty="0">
                <a:solidFill>
                  <a:srgbClr val="212121"/>
                </a:solidFill>
              </a:rPr>
              <a:t> </a:t>
            </a:r>
            <a:r>
              <a:rPr lang="en-US" sz="1600" dirty="0">
                <a:solidFill>
                  <a:srgbClr val="212121"/>
                </a:solidFill>
              </a:rPr>
              <a:t>the</a:t>
            </a:r>
            <a:r>
              <a:rPr lang="en-US" sz="1600" spc="-19" dirty="0">
                <a:solidFill>
                  <a:srgbClr val="212121"/>
                </a:solidFill>
              </a:rPr>
              <a:t> </a:t>
            </a:r>
            <a:r>
              <a:rPr lang="en-US" sz="1600" dirty="0">
                <a:solidFill>
                  <a:srgbClr val="212121"/>
                </a:solidFill>
              </a:rPr>
              <a:t>motor</a:t>
            </a:r>
            <a:r>
              <a:rPr lang="en-US" sz="1600" spc="-15" dirty="0">
                <a:solidFill>
                  <a:srgbClr val="212121"/>
                </a:solidFill>
              </a:rPr>
              <a:t> </a:t>
            </a:r>
            <a:r>
              <a:rPr lang="en-US" sz="1600" dirty="0">
                <a:solidFill>
                  <a:srgbClr val="212121"/>
                </a:solidFill>
              </a:rPr>
              <a:t>ON</a:t>
            </a:r>
            <a:r>
              <a:rPr lang="en-US" sz="1600" spc="-15" dirty="0">
                <a:solidFill>
                  <a:srgbClr val="212121"/>
                </a:solidFill>
              </a:rPr>
              <a:t> </a:t>
            </a:r>
            <a:r>
              <a:rPr lang="en-US" sz="1600" dirty="0">
                <a:solidFill>
                  <a:srgbClr val="212121"/>
                </a:solidFill>
              </a:rPr>
              <a:t>and</a:t>
            </a:r>
            <a:r>
              <a:rPr lang="en-US" sz="1600" spc="-11" dirty="0">
                <a:solidFill>
                  <a:srgbClr val="212121"/>
                </a:solidFill>
              </a:rPr>
              <a:t> </a:t>
            </a:r>
            <a:r>
              <a:rPr lang="en-US" sz="1600" spc="-30" dirty="0">
                <a:solidFill>
                  <a:srgbClr val="212121"/>
                </a:solidFill>
              </a:rPr>
              <a:t>OFF, </a:t>
            </a:r>
            <a:r>
              <a:rPr lang="en-US" sz="1600" dirty="0">
                <a:solidFill>
                  <a:srgbClr val="212121"/>
                </a:solidFill>
              </a:rPr>
              <a:t>controlled by</a:t>
            </a:r>
            <a:r>
              <a:rPr lang="en-US" sz="1600" spc="-11" dirty="0">
                <a:solidFill>
                  <a:srgbClr val="212121"/>
                </a:solidFill>
              </a:rPr>
              <a:t> </a:t>
            </a:r>
            <a:r>
              <a:rPr lang="en-US" sz="1600" b="1" dirty="0">
                <a:solidFill>
                  <a:srgbClr val="212121"/>
                </a:solidFill>
              </a:rPr>
              <a:t>the</a:t>
            </a:r>
            <a:r>
              <a:rPr lang="en-US" sz="1600" b="1" spc="-15" dirty="0">
                <a:solidFill>
                  <a:srgbClr val="212121"/>
                </a:solidFill>
              </a:rPr>
              <a:t> </a:t>
            </a:r>
            <a:r>
              <a:rPr lang="en-US" sz="1600" b="1" dirty="0">
                <a:solidFill>
                  <a:srgbClr val="212121"/>
                </a:solidFill>
              </a:rPr>
              <a:t>automated</a:t>
            </a:r>
            <a:r>
              <a:rPr lang="en-US" sz="1600" b="1" spc="-15" dirty="0">
                <a:solidFill>
                  <a:srgbClr val="212121"/>
                </a:solidFill>
              </a:rPr>
              <a:t> </a:t>
            </a:r>
            <a:r>
              <a:rPr lang="en-US" sz="1600" b="1" spc="-8" dirty="0">
                <a:solidFill>
                  <a:srgbClr val="212121"/>
                </a:solidFill>
              </a:rPr>
              <a:t>irrigation </a:t>
            </a:r>
            <a:r>
              <a:rPr lang="en-US" sz="1600" b="1" dirty="0">
                <a:solidFill>
                  <a:srgbClr val="212121"/>
                </a:solidFill>
              </a:rPr>
              <a:t>system</a:t>
            </a:r>
            <a:r>
              <a:rPr lang="en-US" sz="1600" b="1" spc="-26" dirty="0">
                <a:solidFill>
                  <a:srgbClr val="212121"/>
                </a:solidFill>
              </a:rPr>
              <a:t> </a:t>
            </a:r>
            <a:r>
              <a:rPr lang="en-US" sz="1600" b="1" dirty="0">
                <a:solidFill>
                  <a:srgbClr val="212121"/>
                </a:solidFill>
              </a:rPr>
              <a:t>based</a:t>
            </a:r>
            <a:r>
              <a:rPr lang="en-US" sz="1600" b="1" spc="-41" dirty="0">
                <a:solidFill>
                  <a:srgbClr val="212121"/>
                </a:solidFill>
              </a:rPr>
              <a:t> </a:t>
            </a:r>
            <a:r>
              <a:rPr lang="en-US" sz="1600" b="1" dirty="0">
                <a:solidFill>
                  <a:srgbClr val="212121"/>
                </a:solidFill>
              </a:rPr>
              <a:t>on</a:t>
            </a:r>
            <a:r>
              <a:rPr lang="en-US" sz="1600" b="1" spc="-38" dirty="0">
                <a:solidFill>
                  <a:srgbClr val="212121"/>
                </a:solidFill>
              </a:rPr>
              <a:t> </a:t>
            </a:r>
            <a:r>
              <a:rPr lang="en-US" sz="1600" b="1" dirty="0">
                <a:solidFill>
                  <a:srgbClr val="212121"/>
                </a:solidFill>
              </a:rPr>
              <a:t>renewable</a:t>
            </a:r>
            <a:r>
              <a:rPr lang="en-US" sz="1600" b="1" spc="-68" dirty="0">
                <a:solidFill>
                  <a:srgbClr val="212121"/>
                </a:solidFill>
              </a:rPr>
              <a:t> </a:t>
            </a:r>
            <a:r>
              <a:rPr lang="en-US" sz="1600" b="1" spc="-8" dirty="0">
                <a:solidFill>
                  <a:srgbClr val="212121"/>
                </a:solidFill>
              </a:rPr>
              <a:t>energy.</a:t>
            </a:r>
            <a:endParaRPr lang="en-US" sz="1600" dirty="0"/>
          </a:p>
          <a:p>
            <a:pPr marR="0" lvl="0" algn="l" rtl="0">
              <a:lnSpc>
                <a:spcPct val="100000"/>
              </a:lnSpc>
              <a:spcBef>
                <a:spcPts val="0"/>
              </a:spcBef>
              <a:spcAft>
                <a:spcPts val="0"/>
              </a:spcAft>
              <a:buClr>
                <a:schemeClr val="dk1"/>
              </a:buClr>
              <a:buSzPts val="1800"/>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61133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MATHEMATICAL COMPONENTS OF SMART IRRIGATION</a:t>
            </a:r>
            <a:endParaRPr sz="20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D2745B60-98FA-1535-5452-BEEE5A32772D}"/>
              </a:ext>
            </a:extLst>
          </p:cNvPr>
          <p:cNvPicPr>
            <a:picLocks noChangeAspect="1"/>
          </p:cNvPicPr>
          <p:nvPr/>
        </p:nvPicPr>
        <p:blipFill>
          <a:blip r:embed="rId5"/>
          <a:stretch>
            <a:fillRect/>
          </a:stretch>
        </p:blipFill>
        <p:spPr>
          <a:xfrm>
            <a:off x="289526" y="1408278"/>
            <a:ext cx="3700129" cy="3092838"/>
          </a:xfrm>
          <a:prstGeom prst="rect">
            <a:avLst/>
          </a:prstGeom>
        </p:spPr>
      </p:pic>
      <p:pic>
        <p:nvPicPr>
          <p:cNvPr id="5" name="Picture 4">
            <a:extLst>
              <a:ext uri="{FF2B5EF4-FFF2-40B4-BE49-F238E27FC236}">
                <a16:creationId xmlns:a16="http://schemas.microsoft.com/office/drawing/2014/main" id="{10882C73-568B-5256-3496-A52797A950F4}"/>
              </a:ext>
            </a:extLst>
          </p:cNvPr>
          <p:cNvPicPr>
            <a:picLocks noChangeAspect="1"/>
          </p:cNvPicPr>
          <p:nvPr/>
        </p:nvPicPr>
        <p:blipFill>
          <a:blip r:embed="rId6"/>
          <a:stretch>
            <a:fillRect/>
          </a:stretch>
        </p:blipFill>
        <p:spPr>
          <a:xfrm>
            <a:off x="4352260" y="1603381"/>
            <a:ext cx="4487307" cy="2449980"/>
          </a:xfrm>
          <a:prstGeom prst="rect">
            <a:avLst/>
          </a:prstGeom>
        </p:spPr>
      </p:pic>
    </p:spTree>
    <p:extLst>
      <p:ext uri="{BB962C8B-B14F-4D97-AF65-F5344CB8AC3E}">
        <p14:creationId xmlns:p14="http://schemas.microsoft.com/office/powerpoint/2010/main" val="3507102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MATHEMATICAL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6" name="Picture 5">
            <a:extLst>
              <a:ext uri="{FF2B5EF4-FFF2-40B4-BE49-F238E27FC236}">
                <a16:creationId xmlns:a16="http://schemas.microsoft.com/office/drawing/2014/main" id="{07BBA897-ED3B-116D-0336-0A1505B99B1D}"/>
              </a:ext>
            </a:extLst>
          </p:cNvPr>
          <p:cNvPicPr>
            <a:picLocks noChangeAspect="1"/>
          </p:cNvPicPr>
          <p:nvPr/>
        </p:nvPicPr>
        <p:blipFill>
          <a:blip r:embed="rId5"/>
          <a:stretch>
            <a:fillRect/>
          </a:stretch>
        </p:blipFill>
        <p:spPr>
          <a:xfrm>
            <a:off x="164947" y="549899"/>
            <a:ext cx="4305901" cy="4410691"/>
          </a:xfrm>
          <a:prstGeom prst="rect">
            <a:avLst/>
          </a:prstGeom>
        </p:spPr>
      </p:pic>
      <p:pic>
        <p:nvPicPr>
          <p:cNvPr id="7" name="Picture 6">
            <a:extLst>
              <a:ext uri="{FF2B5EF4-FFF2-40B4-BE49-F238E27FC236}">
                <a16:creationId xmlns:a16="http://schemas.microsoft.com/office/drawing/2014/main" id="{2BA8CB5D-B3A6-BEB3-3E68-089ACC94164B}"/>
              </a:ext>
            </a:extLst>
          </p:cNvPr>
          <p:cNvPicPr>
            <a:picLocks noChangeAspect="1"/>
          </p:cNvPicPr>
          <p:nvPr/>
        </p:nvPicPr>
        <p:blipFill>
          <a:blip r:embed="rId6"/>
          <a:stretch>
            <a:fillRect/>
          </a:stretch>
        </p:blipFill>
        <p:spPr>
          <a:xfrm>
            <a:off x="4673154" y="695642"/>
            <a:ext cx="3521513" cy="4135177"/>
          </a:xfrm>
          <a:prstGeom prst="rect">
            <a:avLst/>
          </a:prstGeom>
        </p:spPr>
      </p:pic>
    </p:spTree>
    <p:extLst>
      <p:ext uri="{BB962C8B-B14F-4D97-AF65-F5344CB8AC3E}">
        <p14:creationId xmlns:p14="http://schemas.microsoft.com/office/powerpoint/2010/main" val="3665376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7"/>
          <p:cNvGrpSpPr/>
          <p:nvPr/>
        </p:nvGrpSpPr>
        <p:grpSpPr>
          <a:xfrm>
            <a:off x="0" y="0"/>
            <a:ext cx="9144000" cy="5143500"/>
            <a:chOff x="0" y="0"/>
            <a:chExt cx="9144000" cy="5143500"/>
          </a:xfrm>
        </p:grpSpPr>
        <p:sp>
          <p:nvSpPr>
            <p:cNvPr id="49" name="Google Shape;49;p7"/>
            <p:cNvSpPr/>
            <p:nvPr/>
          </p:nvSpPr>
          <p:spPr>
            <a:xfrm>
              <a:off x="0" y="0"/>
              <a:ext cx="9144000" cy="5143500"/>
            </a:xfrm>
            <a:custGeom>
              <a:avLst/>
              <a:gdLst/>
              <a:ahLst/>
              <a:cxnLst/>
              <a:rect l="l" t="t" r="r" b="b"/>
              <a:pathLst>
                <a:path w="9144000" h="5143500" extrusionOk="0">
                  <a:moveTo>
                    <a:pt x="0" y="0"/>
                  </a:moveTo>
                  <a:lnTo>
                    <a:pt x="9143999" y="0"/>
                  </a:lnTo>
                  <a:lnTo>
                    <a:pt x="9143999" y="5143499"/>
                  </a:lnTo>
                  <a:lnTo>
                    <a:pt x="0" y="5143499"/>
                  </a:lnTo>
                  <a:lnTo>
                    <a:pt x="0" y="0"/>
                  </a:lnTo>
                  <a:close/>
                </a:path>
              </a:pathLst>
            </a:custGeom>
            <a:noFill/>
            <a:ln w="38075" cap="flat" cmpd="sng">
              <a:solidFill>
                <a:srgbClr val="0058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7"/>
            <p:cNvSpPr/>
            <p:nvPr/>
          </p:nvSpPr>
          <p:spPr>
            <a:xfrm>
              <a:off x="0" y="7219"/>
              <a:ext cx="4262120" cy="2943860"/>
            </a:xfrm>
            <a:custGeom>
              <a:avLst/>
              <a:gdLst/>
              <a:ahLst/>
              <a:cxnLst/>
              <a:rect l="l" t="t" r="r" b="b"/>
              <a:pathLst>
                <a:path w="4262120" h="2943860" extrusionOk="0">
                  <a:moveTo>
                    <a:pt x="0" y="2943693"/>
                  </a:moveTo>
                  <a:lnTo>
                    <a:pt x="0" y="0"/>
                  </a:lnTo>
                  <a:lnTo>
                    <a:pt x="4261930" y="0"/>
                  </a:lnTo>
                  <a:lnTo>
                    <a:pt x="0" y="2943693"/>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1" name="Google Shape;51;p7"/>
            <p:cNvPicPr preferRelativeResize="0"/>
            <p:nvPr/>
          </p:nvPicPr>
          <p:blipFill rotWithShape="1">
            <a:blip r:embed="rId3">
              <a:alphaModFix/>
            </a:blip>
            <a:srcRect/>
            <a:stretch/>
          </p:blipFill>
          <p:spPr>
            <a:xfrm>
              <a:off x="214448" y="189163"/>
              <a:ext cx="839739" cy="837514"/>
            </a:xfrm>
            <a:prstGeom prst="rect">
              <a:avLst/>
            </a:prstGeom>
            <a:noFill/>
            <a:ln>
              <a:noFill/>
            </a:ln>
          </p:spPr>
        </p:pic>
      </p:grpSp>
      <p:sp>
        <p:nvSpPr>
          <p:cNvPr id="52" name="Google Shape;52;p7"/>
          <p:cNvSpPr txBox="1"/>
          <p:nvPr/>
        </p:nvSpPr>
        <p:spPr>
          <a:xfrm>
            <a:off x="1133910" y="305266"/>
            <a:ext cx="1483995" cy="615315"/>
          </a:xfrm>
          <a:prstGeom prst="rect">
            <a:avLst/>
          </a:prstGeom>
          <a:noFill/>
          <a:ln>
            <a:noFill/>
          </a:ln>
        </p:spPr>
        <p:txBody>
          <a:bodyPr spcFirstLastPara="1" wrap="square" lIns="0" tIns="10775" rIns="0" bIns="0" anchor="t" anchorCtr="0">
            <a:spAutoFit/>
          </a:bodyPr>
          <a:lstStyle/>
          <a:p>
            <a:pPr marL="12700" marR="5080" lvl="0" indent="0" algn="l" rtl="0">
              <a:lnSpc>
                <a:spcPct val="102000"/>
              </a:lnSpc>
              <a:spcBef>
                <a:spcPts val="0"/>
              </a:spcBef>
              <a:spcAft>
                <a:spcPts val="0"/>
              </a:spcAft>
              <a:buClr>
                <a:srgbClr val="000000"/>
              </a:buClr>
              <a:buSzPts val="1900"/>
              <a:buFont typeface="Arial"/>
              <a:buNone/>
            </a:pPr>
            <a:r>
              <a:rPr lang="en-IN" sz="1900" b="1" i="0" u="none" strike="noStrike" cap="none">
                <a:solidFill>
                  <a:srgbClr val="FFFFFF"/>
                </a:solidFill>
                <a:latin typeface="Times New Roman"/>
                <a:ea typeface="Times New Roman"/>
                <a:cs typeface="Times New Roman"/>
                <a:sym typeface="Times New Roman"/>
              </a:rPr>
              <a:t>RV College of  Engineering</a:t>
            </a:r>
            <a:endParaRPr sz="1900" b="0" i="0" u="none" strike="noStrike" cap="none">
              <a:solidFill>
                <a:schemeClr val="dk1"/>
              </a:solidFill>
              <a:latin typeface="Times New Roman"/>
              <a:ea typeface="Times New Roman"/>
              <a:cs typeface="Times New Roman"/>
              <a:sym typeface="Times New Roman"/>
            </a:endParaRPr>
          </a:p>
        </p:txBody>
      </p:sp>
      <p:sp>
        <p:nvSpPr>
          <p:cNvPr id="53" name="Google Shape;53;p7"/>
          <p:cNvSpPr txBox="1"/>
          <p:nvPr/>
        </p:nvSpPr>
        <p:spPr>
          <a:xfrm>
            <a:off x="7324017" y="165924"/>
            <a:ext cx="1562735" cy="233679"/>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000000"/>
              </a:buClr>
              <a:buSzPts val="1350"/>
              <a:buFont typeface="Arial"/>
              <a:buNone/>
            </a:pPr>
            <a:r>
              <a:rPr lang="en-IN" sz="1350" b="0" i="1" u="none" strike="noStrike" cap="none">
                <a:solidFill>
                  <a:srgbClr val="422C75"/>
                </a:solidFill>
                <a:latin typeface="Times New Roman"/>
                <a:ea typeface="Times New Roman"/>
                <a:cs typeface="Times New Roman"/>
                <a:sym typeface="Times New Roman"/>
              </a:rPr>
              <a:t>Go, change the world</a:t>
            </a:r>
            <a:endParaRPr sz="1350" b="0" i="0" u="none" strike="noStrike" cap="none">
              <a:solidFill>
                <a:schemeClr val="dk1"/>
              </a:solidFill>
              <a:latin typeface="Times New Roman"/>
              <a:ea typeface="Times New Roman"/>
              <a:cs typeface="Times New Roman"/>
              <a:sym typeface="Times New Roman"/>
            </a:endParaRPr>
          </a:p>
        </p:txBody>
      </p:sp>
      <p:pic>
        <p:nvPicPr>
          <p:cNvPr id="54" name="Google Shape;54;p7"/>
          <p:cNvPicPr preferRelativeResize="0"/>
          <p:nvPr/>
        </p:nvPicPr>
        <p:blipFill rotWithShape="1">
          <a:blip r:embed="rId4">
            <a:alphaModFix/>
          </a:blip>
          <a:srcRect/>
          <a:stretch/>
        </p:blipFill>
        <p:spPr>
          <a:xfrm>
            <a:off x="2548824" y="684121"/>
            <a:ext cx="66299" cy="67199"/>
          </a:xfrm>
          <a:prstGeom prst="rect">
            <a:avLst/>
          </a:prstGeom>
          <a:noFill/>
          <a:ln>
            <a:noFill/>
          </a:ln>
        </p:spPr>
      </p:pic>
      <p:sp>
        <p:nvSpPr>
          <p:cNvPr id="55" name="Google Shape;55;p7"/>
          <p:cNvSpPr txBox="1"/>
          <p:nvPr/>
        </p:nvSpPr>
        <p:spPr>
          <a:xfrm>
            <a:off x="2819400" y="499402"/>
            <a:ext cx="5563235" cy="1097736"/>
          </a:xfrm>
          <a:prstGeom prst="rect">
            <a:avLst/>
          </a:prstGeom>
          <a:noFill/>
          <a:ln>
            <a:noFill/>
          </a:ln>
        </p:spPr>
        <p:txBody>
          <a:bodyPr spcFirstLastPara="1" wrap="square" lIns="0" tIns="12700" rIns="0" bIns="0" anchor="t" anchorCtr="0">
            <a:spAutoFit/>
          </a:bodyPr>
          <a:lstStyle/>
          <a:p>
            <a:pPr marL="27940" marR="0" lvl="0" indent="0" algn="ctr" rtl="0">
              <a:lnSpc>
                <a:spcPct val="100000"/>
              </a:lnSpc>
              <a:spcBef>
                <a:spcPts val="0"/>
              </a:spcBef>
              <a:spcAft>
                <a:spcPts val="0"/>
              </a:spcAft>
              <a:buClr>
                <a:srgbClr val="000000"/>
              </a:buClr>
              <a:buSzPts val="3000"/>
              <a:buFont typeface="Arial"/>
              <a:buNone/>
            </a:pPr>
            <a:r>
              <a:rPr lang="en-IN" sz="3000" b="1" i="0" u="none" strike="noStrike" cap="none" dirty="0">
                <a:solidFill>
                  <a:srgbClr val="C00000"/>
                </a:solidFill>
                <a:latin typeface="Calibri"/>
                <a:ea typeface="Calibri"/>
                <a:cs typeface="Calibri"/>
                <a:sym typeface="Calibri"/>
              </a:rPr>
              <a:t>Department of Electronics</a:t>
            </a:r>
            <a:endParaRPr sz="3000" b="0" i="0" u="none" strike="noStrike" cap="none" dirty="0">
              <a:solidFill>
                <a:schemeClr val="dk1"/>
              </a:solidFill>
              <a:latin typeface="Calibri"/>
              <a:ea typeface="Calibri"/>
              <a:cs typeface="Calibri"/>
              <a:sym typeface="Calibri"/>
            </a:endParaRPr>
          </a:p>
          <a:p>
            <a:pPr marL="12700" marR="0" lvl="0" indent="0" algn="ctr" rtl="0">
              <a:lnSpc>
                <a:spcPct val="100000"/>
              </a:lnSpc>
              <a:spcBef>
                <a:spcPts val="2055"/>
              </a:spcBef>
              <a:spcAft>
                <a:spcPts val="0"/>
              </a:spcAft>
              <a:buClr>
                <a:srgbClr val="000000"/>
              </a:buClr>
              <a:buSzPts val="2300"/>
              <a:buFont typeface="Arial"/>
              <a:buNone/>
            </a:pPr>
            <a:r>
              <a:rPr lang="en-IN" sz="2300" b="1" i="0" u="none" strike="noStrike" cap="none" dirty="0">
                <a:solidFill>
                  <a:schemeClr val="dk1"/>
                </a:solidFill>
                <a:latin typeface="Calibri"/>
                <a:ea typeface="Calibri"/>
                <a:cs typeface="Calibri"/>
                <a:sym typeface="Calibri"/>
              </a:rPr>
              <a:t>  EXPERIENTIAL LEARNING PRESENTATION</a:t>
            </a:r>
            <a:endParaRPr sz="2300" b="0" i="0" u="none" strike="noStrike" cap="none" dirty="0">
              <a:solidFill>
                <a:schemeClr val="dk1"/>
              </a:solidFill>
              <a:latin typeface="Calibri"/>
              <a:ea typeface="Calibri"/>
              <a:cs typeface="Calibri"/>
              <a:sym typeface="Calibri"/>
            </a:endParaRPr>
          </a:p>
        </p:txBody>
      </p:sp>
      <p:sp>
        <p:nvSpPr>
          <p:cNvPr id="56" name="Google Shape;56;p7"/>
          <p:cNvSpPr txBox="1"/>
          <p:nvPr/>
        </p:nvSpPr>
        <p:spPr>
          <a:xfrm>
            <a:off x="706600" y="1912705"/>
            <a:ext cx="8047200" cy="1851789"/>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00000"/>
              </a:buClr>
              <a:buSzPts val="2300"/>
              <a:buFont typeface="Arial"/>
              <a:buNone/>
            </a:pPr>
            <a:r>
              <a:rPr lang="en-IN" sz="2300" b="1" i="0" u="none" strike="noStrike" cap="none" dirty="0">
                <a:solidFill>
                  <a:schemeClr val="dk1"/>
                </a:solidFill>
                <a:latin typeface="Times New Roman"/>
                <a:ea typeface="Times New Roman"/>
                <a:cs typeface="Times New Roman"/>
                <a:sym typeface="Times New Roman"/>
              </a:rPr>
              <a:t>      </a:t>
            </a:r>
            <a:r>
              <a:rPr lang="en-IN" sz="2200" b="1" i="0" u="none" strike="noStrike" cap="none" dirty="0">
                <a:solidFill>
                  <a:schemeClr val="dk1"/>
                </a:solidFill>
                <a:latin typeface="Times New Roman"/>
                <a:ea typeface="Times New Roman"/>
                <a:cs typeface="Times New Roman"/>
                <a:sym typeface="Times New Roman"/>
              </a:rPr>
              <a:t>Course : Electronics Engineering   (22ES14C)</a:t>
            </a:r>
            <a:endParaRPr sz="22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Topic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2800"/>
              <a:buFont typeface="Arial"/>
              <a:buNone/>
            </a:pPr>
            <a:r>
              <a:rPr lang="en-IN" sz="2800" b="1" i="0" u="none" strike="noStrike" cap="none" dirty="0">
                <a:solidFill>
                  <a:srgbClr val="0070C0"/>
                </a:solidFill>
                <a:latin typeface="Times New Roman"/>
                <a:ea typeface="Times New Roman"/>
                <a:cs typeface="Times New Roman"/>
                <a:sym typeface="Times New Roman"/>
              </a:rPr>
              <a:t>PRECISION/SMART IRRIGATION</a:t>
            </a:r>
            <a:endParaRPr sz="1400" b="0" i="0" u="none" strike="noStrike" cap="none" dirty="0">
              <a:solidFill>
                <a:srgbClr val="000000"/>
              </a:solidFill>
              <a:latin typeface="Arial"/>
              <a:ea typeface="Arial"/>
              <a:cs typeface="Arial"/>
              <a:sym typeface="Arial"/>
            </a:endParaRPr>
          </a:p>
          <a:p>
            <a:pPr marL="346075" marR="0" lvl="0" indent="0" algn="ctr" rtl="0">
              <a:lnSpc>
                <a:spcPct val="100000"/>
              </a:lnSpc>
              <a:spcBef>
                <a:spcPts val="0"/>
              </a:spcBef>
              <a:spcAft>
                <a:spcPts val="0"/>
              </a:spcAft>
              <a:buClr>
                <a:srgbClr val="000000"/>
              </a:buClr>
              <a:buSzPts val="2200"/>
              <a:buFont typeface="Arial"/>
              <a:buNone/>
            </a:pPr>
            <a:r>
              <a:rPr lang="en-IN" sz="2200" b="1" i="0" u="none" strike="noStrike" cap="none" dirty="0">
                <a:solidFill>
                  <a:srgbClr val="0070C0"/>
                </a:solidFill>
                <a:latin typeface="Times New Roman"/>
                <a:ea typeface="Times New Roman"/>
                <a:cs typeface="Times New Roman"/>
                <a:sym typeface="Times New Roman"/>
              </a:rPr>
              <a:t> </a:t>
            </a:r>
            <a:endParaRPr sz="2200" b="0" i="0" u="none" strike="noStrike" cap="none" dirty="0">
              <a:solidFill>
                <a:srgbClr val="0070C0"/>
              </a:solidFill>
              <a:latin typeface="Times New Roman"/>
              <a:ea typeface="Times New Roman"/>
              <a:cs typeface="Times New Roman"/>
              <a:sym typeface="Times New Roman"/>
            </a:endParaRPr>
          </a:p>
        </p:txBody>
      </p:sp>
      <p:sp>
        <p:nvSpPr>
          <p:cNvPr id="57" name="Google Shape;57;p7"/>
          <p:cNvSpPr txBox="1"/>
          <p:nvPr/>
        </p:nvSpPr>
        <p:spPr>
          <a:xfrm>
            <a:off x="1765335" y="3972066"/>
            <a:ext cx="5486400" cy="974626"/>
          </a:xfrm>
          <a:prstGeom prst="rect">
            <a:avLst/>
          </a:prstGeom>
          <a:noFill/>
          <a:ln>
            <a:noFill/>
          </a:ln>
        </p:spPr>
        <p:txBody>
          <a:bodyPr spcFirstLastPara="1" wrap="square" lIns="0" tIns="12700" rIns="0" bIns="0" anchor="b" anchorCtr="0">
            <a:spAutoFit/>
          </a:bodyPr>
          <a:lstStyle/>
          <a:p>
            <a:pPr marL="255270" marR="0" lvl="0" indent="0" algn="ctr" rtl="0">
              <a:lnSpc>
                <a:spcPct val="100000"/>
              </a:lnSpc>
              <a:spcBef>
                <a:spcPts val="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Submitted To :</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R SINDHU RAJENDRAN</a:t>
            </a:r>
            <a:endParaRPr sz="1500" b="1" i="0" u="none" strike="noStrike" cap="none" dirty="0">
              <a:solidFill>
                <a:schemeClr val="dk1"/>
              </a:solidFill>
              <a:latin typeface="Times New Roman"/>
              <a:ea typeface="Times New Roman"/>
              <a:cs typeface="Times New Roman"/>
              <a:sym typeface="Times New Roman"/>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DEPT. ELECTRONICS</a:t>
            </a:r>
            <a:endParaRPr sz="1400" b="0" i="0" u="none" strike="noStrike" cap="none" dirty="0">
              <a:solidFill>
                <a:srgbClr val="000000"/>
              </a:solidFill>
              <a:latin typeface="Arial"/>
              <a:ea typeface="Arial"/>
              <a:cs typeface="Arial"/>
              <a:sym typeface="Arial"/>
            </a:endParaRPr>
          </a:p>
          <a:p>
            <a:pPr marL="255270" marR="0" lvl="0" indent="0" algn="ctr" rtl="0">
              <a:lnSpc>
                <a:spcPct val="100000"/>
              </a:lnSpc>
              <a:spcBef>
                <a:spcPts val="100"/>
              </a:spcBef>
              <a:spcAft>
                <a:spcPts val="0"/>
              </a:spcAft>
              <a:buClr>
                <a:srgbClr val="000000"/>
              </a:buClr>
              <a:buSzPts val="1500"/>
              <a:buFont typeface="Arial"/>
              <a:buNone/>
            </a:pPr>
            <a:r>
              <a:rPr lang="en-IN" sz="1500" b="1" i="0" u="none" strike="noStrike" cap="none" dirty="0">
                <a:solidFill>
                  <a:schemeClr val="dk1"/>
                </a:solidFill>
                <a:latin typeface="Times New Roman"/>
                <a:ea typeface="Times New Roman"/>
                <a:cs typeface="Times New Roman"/>
                <a:sym typeface="Times New Roman"/>
              </a:rPr>
              <a:t>RVCE</a:t>
            </a:r>
            <a:endParaRPr sz="15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6264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ELECTRONIC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4" name="Picture 3">
            <a:extLst>
              <a:ext uri="{FF2B5EF4-FFF2-40B4-BE49-F238E27FC236}">
                <a16:creationId xmlns:a16="http://schemas.microsoft.com/office/drawing/2014/main" id="{D469DC6B-009F-BE8D-A64B-F83879F44E1D}"/>
              </a:ext>
            </a:extLst>
          </p:cNvPr>
          <p:cNvPicPr>
            <a:picLocks noChangeAspect="1"/>
          </p:cNvPicPr>
          <p:nvPr/>
        </p:nvPicPr>
        <p:blipFill rotWithShape="1">
          <a:blip r:embed="rId5"/>
          <a:srcRect l="1281" t="3803" b="2119"/>
          <a:stretch/>
        </p:blipFill>
        <p:spPr>
          <a:xfrm>
            <a:off x="58587" y="784502"/>
            <a:ext cx="9026824" cy="3934499"/>
          </a:xfrm>
          <a:prstGeom prst="rect">
            <a:avLst/>
          </a:prstGeom>
        </p:spPr>
      </p:pic>
    </p:spTree>
    <p:extLst>
      <p:ext uri="{BB962C8B-B14F-4D97-AF65-F5344CB8AC3E}">
        <p14:creationId xmlns:p14="http://schemas.microsoft.com/office/powerpoint/2010/main" val="3213846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ELECTRONIC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5" name="Picture 4">
            <a:extLst>
              <a:ext uri="{FF2B5EF4-FFF2-40B4-BE49-F238E27FC236}">
                <a16:creationId xmlns:a16="http://schemas.microsoft.com/office/drawing/2014/main" id="{AD3D4D08-BFFC-EECB-EA1D-72EA548095B5}"/>
              </a:ext>
            </a:extLst>
          </p:cNvPr>
          <p:cNvPicPr>
            <a:picLocks noChangeAspect="1"/>
          </p:cNvPicPr>
          <p:nvPr/>
        </p:nvPicPr>
        <p:blipFill rotWithShape="1">
          <a:blip r:embed="rId5"/>
          <a:srcRect l="18378" r="3950"/>
          <a:stretch/>
        </p:blipFill>
        <p:spPr>
          <a:xfrm>
            <a:off x="1984917" y="489898"/>
            <a:ext cx="4809893" cy="4576586"/>
          </a:xfrm>
          <a:prstGeom prst="rect">
            <a:avLst/>
          </a:prstGeom>
        </p:spPr>
      </p:pic>
    </p:spTree>
    <p:extLst>
      <p:ext uri="{BB962C8B-B14F-4D97-AF65-F5344CB8AC3E}">
        <p14:creationId xmlns:p14="http://schemas.microsoft.com/office/powerpoint/2010/main" val="192694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ELECTRONIC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4" name="Picture 3">
            <a:extLst>
              <a:ext uri="{FF2B5EF4-FFF2-40B4-BE49-F238E27FC236}">
                <a16:creationId xmlns:a16="http://schemas.microsoft.com/office/drawing/2014/main" id="{8D7204F3-7C9A-65DB-28EA-E116C8F219DA}"/>
              </a:ext>
            </a:extLst>
          </p:cNvPr>
          <p:cNvPicPr>
            <a:picLocks noChangeAspect="1"/>
          </p:cNvPicPr>
          <p:nvPr/>
        </p:nvPicPr>
        <p:blipFill rotWithShape="1">
          <a:blip r:embed="rId5"/>
          <a:srcRect l="2511" t="6899" r="3693" b="5160"/>
          <a:stretch/>
        </p:blipFill>
        <p:spPr>
          <a:xfrm>
            <a:off x="1122620" y="542779"/>
            <a:ext cx="6898757" cy="4561985"/>
          </a:xfrm>
          <a:prstGeom prst="rect">
            <a:avLst/>
          </a:prstGeom>
        </p:spPr>
      </p:pic>
    </p:spTree>
    <p:extLst>
      <p:ext uri="{BB962C8B-B14F-4D97-AF65-F5344CB8AC3E}">
        <p14:creationId xmlns:p14="http://schemas.microsoft.com/office/powerpoint/2010/main" val="3478599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ELECTRONIC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5" name="Picture 4">
            <a:extLst>
              <a:ext uri="{FF2B5EF4-FFF2-40B4-BE49-F238E27FC236}">
                <a16:creationId xmlns:a16="http://schemas.microsoft.com/office/drawing/2014/main" id="{FDFBD93B-FCCB-AC74-D1A6-89BFDCDBBAE0}"/>
              </a:ext>
            </a:extLst>
          </p:cNvPr>
          <p:cNvPicPr>
            <a:picLocks noChangeAspect="1"/>
          </p:cNvPicPr>
          <p:nvPr/>
        </p:nvPicPr>
        <p:blipFill rotWithShape="1">
          <a:blip r:embed="rId5"/>
          <a:srcRect l="1706" t="2312" b="2979"/>
          <a:stretch/>
        </p:blipFill>
        <p:spPr>
          <a:xfrm>
            <a:off x="193287" y="529899"/>
            <a:ext cx="8697952" cy="4575966"/>
          </a:xfrm>
          <a:prstGeom prst="rect">
            <a:avLst/>
          </a:prstGeom>
        </p:spPr>
      </p:pic>
    </p:spTree>
    <p:extLst>
      <p:ext uri="{BB962C8B-B14F-4D97-AF65-F5344CB8AC3E}">
        <p14:creationId xmlns:p14="http://schemas.microsoft.com/office/powerpoint/2010/main" val="52691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1122620" y="51616"/>
            <a:ext cx="6898758"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ELECTRONIC COMPONENTS OF SMART IRRIGATION</a:t>
            </a:r>
            <a:endParaRPr sz="20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F04451E-FB40-89F9-E714-B40DCEEA1397}"/>
              </a:ext>
            </a:extLst>
          </p:cNvPr>
          <p:cNvSpPr txBox="1"/>
          <p:nvPr/>
        </p:nvSpPr>
        <p:spPr>
          <a:xfrm>
            <a:off x="496186" y="695642"/>
            <a:ext cx="6358269" cy="307777"/>
          </a:xfrm>
          <a:prstGeom prst="rect">
            <a:avLst/>
          </a:prstGeom>
          <a:noFill/>
        </p:spPr>
        <p:txBody>
          <a:bodyPr wrap="square">
            <a:spAutoFit/>
          </a:bodyPr>
          <a:lstStyle/>
          <a:p>
            <a:r>
              <a:rPr lang="en-US" dirty="0"/>
              <a:t> </a:t>
            </a:r>
          </a:p>
        </p:txBody>
      </p:sp>
      <p:pic>
        <p:nvPicPr>
          <p:cNvPr id="4" name="Picture 3">
            <a:extLst>
              <a:ext uri="{FF2B5EF4-FFF2-40B4-BE49-F238E27FC236}">
                <a16:creationId xmlns:a16="http://schemas.microsoft.com/office/drawing/2014/main" id="{CFC0DB9F-430E-27F5-A939-1DB236E31B62}"/>
              </a:ext>
            </a:extLst>
          </p:cNvPr>
          <p:cNvPicPr>
            <a:picLocks noChangeAspect="1"/>
          </p:cNvPicPr>
          <p:nvPr/>
        </p:nvPicPr>
        <p:blipFill rotWithShape="1">
          <a:blip r:embed="rId5"/>
          <a:srcRect t="1826" b="1793"/>
          <a:stretch/>
        </p:blipFill>
        <p:spPr>
          <a:xfrm>
            <a:off x="96645" y="549899"/>
            <a:ext cx="8935844" cy="4509658"/>
          </a:xfrm>
          <a:prstGeom prst="rect">
            <a:avLst/>
          </a:prstGeom>
        </p:spPr>
      </p:pic>
    </p:spTree>
    <p:extLst>
      <p:ext uri="{BB962C8B-B14F-4D97-AF65-F5344CB8AC3E}">
        <p14:creationId xmlns:p14="http://schemas.microsoft.com/office/powerpoint/2010/main" val="107792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8"/>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63" name="Google Shape;63;p8"/>
          <p:cNvGrpSpPr/>
          <p:nvPr/>
        </p:nvGrpSpPr>
        <p:grpSpPr>
          <a:xfrm>
            <a:off x="0" y="18736"/>
            <a:ext cx="9144001" cy="511163"/>
            <a:chOff x="0" y="18736"/>
            <a:chExt cx="9144001" cy="511163"/>
          </a:xfrm>
        </p:grpSpPr>
        <p:pic>
          <p:nvPicPr>
            <p:cNvPr id="64" name="Google Shape;64;p8"/>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65" name="Google Shape;65;p8"/>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66" name="Google Shape;66;p8"/>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7" name="Google Shape;67;p8"/>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68" name="Google Shape;68;p8"/>
          <p:cNvSpPr txBox="1">
            <a:spLocks noGrp="1"/>
          </p:cNvSpPr>
          <p:nvPr>
            <p:ph type="title"/>
          </p:nvPr>
        </p:nvSpPr>
        <p:spPr>
          <a:xfrm>
            <a:off x="3214291" y="55916"/>
            <a:ext cx="2715419" cy="3359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IN"/>
              <a:t>TEAM INTRODUCTION</a:t>
            </a:r>
            <a:endParaRPr/>
          </a:p>
        </p:txBody>
      </p:sp>
      <p:graphicFrame>
        <p:nvGraphicFramePr>
          <p:cNvPr id="69" name="Google Shape;69;p8"/>
          <p:cNvGraphicFramePr/>
          <p:nvPr>
            <p:extLst>
              <p:ext uri="{D42A27DB-BD31-4B8C-83A1-F6EECF244321}">
                <p14:modId xmlns:p14="http://schemas.microsoft.com/office/powerpoint/2010/main" val="3850177860"/>
              </p:ext>
            </p:extLst>
          </p:nvPr>
        </p:nvGraphicFramePr>
        <p:xfrm>
          <a:off x="1382752" y="708395"/>
          <a:ext cx="5620215" cy="2394973"/>
        </p:xfrm>
        <a:graphic>
          <a:graphicData uri="http://schemas.openxmlformats.org/drawingml/2006/table">
            <a:tbl>
              <a:tblPr firstRow="1" bandRow="1">
                <a:noFill/>
                <a:tableStyleId>{B20F42CF-6FE1-4003-8FE0-78359B0E1E25}</a:tableStyleId>
              </a:tblPr>
              <a:tblGrid>
                <a:gridCol w="1873405">
                  <a:extLst>
                    <a:ext uri="{9D8B030D-6E8A-4147-A177-3AD203B41FA5}">
                      <a16:colId xmlns:a16="http://schemas.microsoft.com/office/drawing/2014/main" val="20000"/>
                    </a:ext>
                  </a:extLst>
                </a:gridCol>
                <a:gridCol w="1873405">
                  <a:extLst>
                    <a:ext uri="{9D8B030D-6E8A-4147-A177-3AD203B41FA5}">
                      <a16:colId xmlns:a16="http://schemas.microsoft.com/office/drawing/2014/main" val="20001"/>
                    </a:ext>
                  </a:extLst>
                </a:gridCol>
                <a:gridCol w="1873405">
                  <a:extLst>
                    <a:ext uri="{9D8B030D-6E8A-4147-A177-3AD203B41FA5}">
                      <a16:colId xmlns:a16="http://schemas.microsoft.com/office/drawing/2014/main" val="20003"/>
                    </a:ext>
                  </a:extLst>
                </a:gridCol>
              </a:tblGrid>
              <a:tr h="2394973">
                <a:tc>
                  <a:txBody>
                    <a:bodyPr/>
                    <a:lstStyle/>
                    <a:p>
                      <a:pPr marL="477519" marR="456565" lvl="0" indent="100965" algn="l" rtl="0">
                        <a:lnSpc>
                          <a:spcPct val="100000"/>
                        </a:lnSpc>
                        <a:spcBef>
                          <a:spcPts val="0"/>
                        </a:spcBef>
                        <a:spcAft>
                          <a:spcPts val="0"/>
                        </a:spcAft>
                        <a:buClr>
                          <a:srgbClr val="000000"/>
                        </a:buClr>
                        <a:buSzPts val="1000"/>
                        <a:buFont typeface="Arial"/>
                        <a:buNone/>
                      </a:pPr>
                      <a:endParaRPr sz="1000" b="0" u="none" strike="noStrike" cap="none" dirty="0">
                        <a:latin typeface="Calibri"/>
                        <a:ea typeface="Calibri"/>
                        <a:cs typeface="Calibri"/>
                        <a:sym typeface="Calibri"/>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7519" marR="456565" lvl="0" indent="100965" algn="l" rtl="0">
                        <a:lnSpc>
                          <a:spcPct val="100000"/>
                        </a:lnSpc>
                        <a:spcBef>
                          <a:spcPts val="0"/>
                        </a:spcBef>
                        <a:spcAft>
                          <a:spcPts val="0"/>
                        </a:spcAft>
                        <a:buClr>
                          <a:srgbClr val="000000"/>
                        </a:buClr>
                        <a:buSzPts val="1000"/>
                        <a:buFont typeface="Arial"/>
                        <a:buNone/>
                      </a:pPr>
                      <a:endParaRPr sz="1000" u="none" strike="noStrike" cap="none" dirty="0">
                        <a:latin typeface="Calibri"/>
                        <a:ea typeface="Calibri"/>
                        <a:cs typeface="Calibri"/>
                        <a:sym typeface="Calibri"/>
                      </a:endParaRPr>
                    </a:p>
                  </a:txBody>
                  <a:tcPr marL="0" marR="0" marT="235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477519" marR="456565" lvl="0" indent="100965" algn="l" rtl="0">
                        <a:lnSpc>
                          <a:spcPct val="100000"/>
                        </a:lnSpc>
                        <a:spcBef>
                          <a:spcPts val="0"/>
                        </a:spcBef>
                        <a:spcAft>
                          <a:spcPts val="0"/>
                        </a:spcAft>
                        <a:buClr>
                          <a:srgbClr val="000000"/>
                        </a:buClr>
                        <a:buSzPts val="1000"/>
                        <a:buFont typeface="Arial"/>
                        <a:buNone/>
                      </a:pPr>
                      <a:endParaRPr sz="1000" u="none" strike="noStrike" cap="none" dirty="0">
                        <a:latin typeface="Calibri"/>
                        <a:ea typeface="Calibri"/>
                        <a:cs typeface="Calibri"/>
                        <a:sym typeface="Calibri"/>
                      </a:endParaRPr>
                    </a:p>
                  </a:txBody>
                  <a:tcPr marL="0" marR="0" marT="2350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70" name="Google Shape;70;p8"/>
          <p:cNvGraphicFramePr/>
          <p:nvPr>
            <p:extLst>
              <p:ext uri="{D42A27DB-BD31-4B8C-83A1-F6EECF244321}">
                <p14:modId xmlns:p14="http://schemas.microsoft.com/office/powerpoint/2010/main" val="4046657660"/>
              </p:ext>
            </p:extLst>
          </p:nvPr>
        </p:nvGraphicFramePr>
        <p:xfrm>
          <a:off x="762000" y="3514271"/>
          <a:ext cx="7950820" cy="1322733"/>
        </p:xfrm>
        <a:graphic>
          <a:graphicData uri="http://schemas.openxmlformats.org/drawingml/2006/table">
            <a:tbl>
              <a:tblPr firstRow="1" bandRow="1">
                <a:noFill/>
                <a:tableStyleId>{B20F42CF-6FE1-4003-8FE0-78359B0E1E25}</a:tableStyleId>
              </a:tblPr>
              <a:tblGrid>
                <a:gridCol w="1720549">
                  <a:extLst>
                    <a:ext uri="{9D8B030D-6E8A-4147-A177-3AD203B41FA5}">
                      <a16:colId xmlns:a16="http://schemas.microsoft.com/office/drawing/2014/main" val="20000"/>
                    </a:ext>
                  </a:extLst>
                </a:gridCol>
                <a:gridCol w="3054984">
                  <a:extLst>
                    <a:ext uri="{9D8B030D-6E8A-4147-A177-3AD203B41FA5}">
                      <a16:colId xmlns:a16="http://schemas.microsoft.com/office/drawing/2014/main" val="20001"/>
                    </a:ext>
                  </a:extLst>
                </a:gridCol>
                <a:gridCol w="2084609">
                  <a:extLst>
                    <a:ext uri="{9D8B030D-6E8A-4147-A177-3AD203B41FA5}">
                      <a16:colId xmlns:a16="http://schemas.microsoft.com/office/drawing/2014/main" val="20002"/>
                    </a:ext>
                  </a:extLst>
                </a:gridCol>
                <a:gridCol w="1090678">
                  <a:extLst>
                    <a:ext uri="{9D8B030D-6E8A-4147-A177-3AD203B41FA5}">
                      <a16:colId xmlns:a16="http://schemas.microsoft.com/office/drawing/2014/main" val="20003"/>
                    </a:ext>
                  </a:extLst>
                </a:gridCol>
              </a:tblGrid>
              <a:tr h="491019">
                <a:tc>
                  <a:txBody>
                    <a:bodyPr/>
                    <a:lstStyle/>
                    <a:p>
                      <a:pPr marL="0" marR="0" lvl="0" indent="0" algn="ctr" rtl="0">
                        <a:lnSpc>
                          <a:spcPct val="100000"/>
                        </a:lnSpc>
                        <a:spcBef>
                          <a:spcPts val="0"/>
                        </a:spcBef>
                        <a:spcAft>
                          <a:spcPts val="0"/>
                        </a:spcAft>
                        <a:buClr>
                          <a:srgbClr val="000000"/>
                        </a:buClr>
                        <a:buSzPts val="1500"/>
                        <a:buFont typeface="Arial"/>
                        <a:buNone/>
                      </a:pPr>
                      <a:r>
                        <a:rPr lang="en-IN" sz="1500" u="none" strike="noStrike" cap="none">
                          <a:latin typeface="Times New Roman"/>
                          <a:ea typeface="Times New Roman"/>
                          <a:cs typeface="Times New Roman"/>
                          <a:sym typeface="Times New Roman"/>
                        </a:rPr>
                        <a:t>Admission number</a:t>
                      </a:r>
                      <a:endParaRPr sz="1500" u="none" strike="noStrike" cap="none">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IN" sz="1500" u="none" strike="noStrike" cap="none">
                          <a:latin typeface="Times New Roman"/>
                          <a:ea typeface="Times New Roman"/>
                          <a:cs typeface="Times New Roman"/>
                          <a:sym typeface="Times New Roman"/>
                        </a:rPr>
                        <a:t>Name</a:t>
                      </a:r>
                      <a:endParaRPr sz="1500" u="none" strike="noStrike" cap="none">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IN" sz="1500" u="none" strike="noStrike" cap="none">
                          <a:latin typeface="Times New Roman"/>
                          <a:ea typeface="Times New Roman"/>
                          <a:cs typeface="Times New Roman"/>
                          <a:sym typeface="Times New Roman"/>
                        </a:rPr>
                        <a:t>Email Id</a:t>
                      </a:r>
                      <a:endParaRPr sz="1400" u="none" strike="noStrike" cap="none"/>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500"/>
                        <a:buFont typeface="Arial"/>
                        <a:buNone/>
                      </a:pPr>
                      <a:r>
                        <a:rPr lang="en-IN" sz="1500" u="none" strike="noStrike" cap="none">
                          <a:latin typeface="Times New Roman"/>
                          <a:ea typeface="Times New Roman"/>
                          <a:cs typeface="Times New Roman"/>
                          <a:sym typeface="Times New Roman"/>
                        </a:rPr>
                        <a:t>Mobile number</a:t>
                      </a:r>
                      <a:endParaRPr sz="1500" u="none" strike="noStrike" cap="none">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7683">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RVCE22BCS005</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KHUSHI GUPTA</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Times New Roman"/>
                          <a:ea typeface="Times New Roman"/>
                          <a:cs typeface="Times New Roman"/>
                          <a:sym typeface="Times New Roman"/>
                        </a:rPr>
                        <a:t>khushigupta.cs22@rvce.edu.in</a:t>
                      </a:r>
                      <a:endParaRPr sz="12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Times New Roman"/>
                          <a:ea typeface="Times New Roman"/>
                          <a:cs typeface="Times New Roman"/>
                          <a:sym typeface="Times New Roman"/>
                        </a:rPr>
                        <a:t>9480005846</a:t>
                      </a:r>
                      <a:endParaRPr sz="12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7683">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RVCE22BCS025</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KSHITHI RAMESH</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dirty="0">
                          <a:solidFill>
                            <a:schemeClr val="dk1"/>
                          </a:solidFill>
                          <a:latin typeface="Times New Roman"/>
                          <a:ea typeface="Times New Roman"/>
                          <a:cs typeface="Times New Roman"/>
                          <a:sym typeface="Times New Roman"/>
                        </a:rPr>
                        <a:t>kshithir.cs22@rvce.edu.in</a:t>
                      </a:r>
                      <a:endParaRPr sz="12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dirty="0">
                          <a:solidFill>
                            <a:schemeClr val="dk1"/>
                          </a:solidFill>
                          <a:latin typeface="Times New Roman"/>
                          <a:ea typeface="Times New Roman"/>
                          <a:cs typeface="Times New Roman"/>
                          <a:sym typeface="Times New Roman"/>
                        </a:rPr>
                        <a:t>96066 21624</a:t>
                      </a:r>
                      <a:endParaRPr sz="1200" u="none" strike="noStrike" cap="none" dirty="0">
                        <a:solidFill>
                          <a:schemeClr val="dk1"/>
                        </a:solidFill>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6348">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dirty="0">
                          <a:latin typeface="Times New Roman"/>
                          <a:ea typeface="Times New Roman"/>
                          <a:cs typeface="Times New Roman"/>
                          <a:sym typeface="Times New Roman"/>
                        </a:rPr>
                        <a:t>RVCE22BCS223</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Times New Roman"/>
                          <a:ea typeface="Times New Roman"/>
                          <a:cs typeface="Times New Roman"/>
                          <a:sym typeface="Times New Roman"/>
                        </a:rPr>
                        <a:t>MANASA S</a:t>
                      </a:r>
                      <a:endParaRPr sz="14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dirty="0">
                          <a:latin typeface="Times New Roman"/>
                          <a:ea typeface="Times New Roman"/>
                          <a:cs typeface="Times New Roman"/>
                          <a:sym typeface="Times New Roman"/>
                        </a:rPr>
                        <a:t>manasas.cs22@rvce.edu.in</a:t>
                      </a:r>
                      <a:endParaRPr sz="1200" u="none" strike="noStrike" cap="none" dirty="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IN" sz="1200" u="none" strike="noStrike" cap="none" dirty="0">
                          <a:latin typeface="Times New Roman"/>
                          <a:ea typeface="Times New Roman"/>
                          <a:cs typeface="Times New Roman"/>
                          <a:sym typeface="Times New Roman"/>
                        </a:rPr>
                        <a:t>87490 17446</a:t>
                      </a:r>
                      <a:endParaRPr sz="1200" u="none" strike="noStrike" cap="none" dirty="0">
                        <a:latin typeface="Times New Roman"/>
                        <a:ea typeface="Times New Roman"/>
                        <a:cs typeface="Times New Roman"/>
                        <a:sym typeface="Times New Roman"/>
                      </a:endParaRPr>
                    </a:p>
                  </a:txBody>
                  <a:tcPr marL="0" marR="0" marT="0" marB="0">
                    <a:lnL w="12700" cap="flat" cmpd="sng">
                      <a:solidFill>
                        <a:schemeClr val="dk1"/>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8A36AAE3-1651-99E6-9426-DA87D691880F}"/>
              </a:ext>
            </a:extLst>
          </p:cNvPr>
          <p:cNvPicPr>
            <a:picLocks noChangeAspect="1"/>
          </p:cNvPicPr>
          <p:nvPr/>
        </p:nvPicPr>
        <p:blipFill rotWithShape="1">
          <a:blip r:embed="rId5"/>
          <a:srcRect l="15178" t="15304" r="11136" b="6397"/>
          <a:stretch/>
        </p:blipFill>
        <p:spPr>
          <a:xfrm>
            <a:off x="3288633" y="743415"/>
            <a:ext cx="1789135" cy="2230244"/>
          </a:xfrm>
          <a:prstGeom prst="rect">
            <a:avLst/>
          </a:prstGeom>
        </p:spPr>
      </p:pic>
      <p:pic>
        <p:nvPicPr>
          <p:cNvPr id="5" name="Picture 4">
            <a:extLst>
              <a:ext uri="{FF2B5EF4-FFF2-40B4-BE49-F238E27FC236}">
                <a16:creationId xmlns:a16="http://schemas.microsoft.com/office/drawing/2014/main" id="{27F8F1CF-7D6A-03AF-5FE3-140B7DC0574B}"/>
              </a:ext>
            </a:extLst>
          </p:cNvPr>
          <p:cNvPicPr>
            <a:picLocks noChangeAspect="1"/>
          </p:cNvPicPr>
          <p:nvPr/>
        </p:nvPicPr>
        <p:blipFill rotWithShape="1">
          <a:blip r:embed="rId6"/>
          <a:srcRect l="12152" t="10536" r="12852" b="11167"/>
          <a:stretch/>
        </p:blipFill>
        <p:spPr>
          <a:xfrm>
            <a:off x="1449659" y="769433"/>
            <a:ext cx="1699679" cy="2204226"/>
          </a:xfrm>
          <a:prstGeom prst="rect">
            <a:avLst/>
          </a:prstGeom>
        </p:spPr>
      </p:pic>
      <p:pic>
        <p:nvPicPr>
          <p:cNvPr id="4" name="Picture 3">
            <a:extLst>
              <a:ext uri="{FF2B5EF4-FFF2-40B4-BE49-F238E27FC236}">
                <a16:creationId xmlns:a16="http://schemas.microsoft.com/office/drawing/2014/main" id="{FE8B1D32-465A-AE1F-0011-A99ADA426610}"/>
              </a:ext>
            </a:extLst>
          </p:cNvPr>
          <p:cNvPicPr>
            <a:picLocks noChangeAspect="1"/>
          </p:cNvPicPr>
          <p:nvPr/>
        </p:nvPicPr>
        <p:blipFill rotWithShape="1">
          <a:blip r:embed="rId7"/>
          <a:srcRect l="4709" t="2022" r="5827" b="2300"/>
          <a:stretch/>
        </p:blipFill>
        <p:spPr>
          <a:xfrm>
            <a:off x="5251776" y="741794"/>
            <a:ext cx="1577183" cy="228459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973873" y="51616"/>
            <a:ext cx="7047505"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APPLICATIONS OF SMART IRRIGATION</a:t>
            </a:r>
            <a:endParaRPr sz="20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50DB91E-4A3B-338B-1A67-3EEFB8B365F0}"/>
              </a:ext>
            </a:extLst>
          </p:cNvPr>
          <p:cNvPicPr>
            <a:picLocks noChangeAspect="1"/>
          </p:cNvPicPr>
          <p:nvPr/>
        </p:nvPicPr>
        <p:blipFill>
          <a:blip r:embed="rId5"/>
          <a:stretch>
            <a:fillRect/>
          </a:stretch>
        </p:blipFill>
        <p:spPr>
          <a:xfrm>
            <a:off x="27604" y="624468"/>
            <a:ext cx="9027186" cy="4467416"/>
          </a:xfrm>
          <a:prstGeom prst="rect">
            <a:avLst/>
          </a:prstGeom>
        </p:spPr>
      </p:pic>
    </p:spTree>
    <p:extLst>
      <p:ext uri="{BB962C8B-B14F-4D97-AF65-F5344CB8AC3E}">
        <p14:creationId xmlns:p14="http://schemas.microsoft.com/office/powerpoint/2010/main" val="3948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271" name="Google Shape;271;p23"/>
          <p:cNvGrpSpPr/>
          <p:nvPr/>
        </p:nvGrpSpPr>
        <p:grpSpPr>
          <a:xfrm>
            <a:off x="0" y="18736"/>
            <a:ext cx="9144001" cy="511163"/>
            <a:chOff x="0" y="18736"/>
            <a:chExt cx="9144001" cy="511163"/>
          </a:xfrm>
        </p:grpSpPr>
        <p:pic>
          <p:nvPicPr>
            <p:cNvPr id="272" name="Google Shape;272;p23"/>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73" name="Google Shape;273;p23"/>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74" name="Google Shape;274;p23"/>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5" name="Google Shape;275;p23"/>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276" name="Google Shape;276;p23"/>
          <p:cNvSpPr txBox="1"/>
          <p:nvPr/>
        </p:nvSpPr>
        <p:spPr>
          <a:xfrm>
            <a:off x="3143794" y="-410"/>
            <a:ext cx="230450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dirty="0">
                <a:solidFill>
                  <a:srgbClr val="2E75B5"/>
                </a:solidFill>
                <a:latin typeface="Trebuchet MS"/>
                <a:ea typeface="Trebuchet MS"/>
                <a:cs typeface="Trebuchet MS"/>
                <a:sym typeface="Trebuchet MS"/>
              </a:rPr>
              <a:t> SUMMARY</a:t>
            </a:r>
            <a:endParaRPr sz="1400" b="0" i="0" u="none" strike="noStrike" cap="none" dirty="0">
              <a:solidFill>
                <a:srgbClr val="000000"/>
              </a:solidFill>
              <a:latin typeface="Arial"/>
              <a:ea typeface="Arial"/>
              <a:cs typeface="Arial"/>
              <a:sym typeface="Arial"/>
            </a:endParaRPr>
          </a:p>
        </p:txBody>
      </p:sp>
      <p:sp>
        <p:nvSpPr>
          <p:cNvPr id="277" name="Google Shape;277;p23"/>
          <p:cNvSpPr/>
          <p:nvPr/>
        </p:nvSpPr>
        <p:spPr>
          <a:xfrm>
            <a:off x="304800" y="521969"/>
            <a:ext cx="8763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23"/>
          <p:cNvSpPr/>
          <p:nvPr/>
        </p:nvSpPr>
        <p:spPr>
          <a:xfrm>
            <a:off x="27604" y="529899"/>
            <a:ext cx="8963996" cy="4591709"/>
          </a:xfrm>
          <a:prstGeom prst="rect">
            <a:avLst/>
          </a:prstGeom>
          <a:noFill/>
          <a:ln>
            <a:noFill/>
          </a:ln>
        </p:spPr>
        <p:txBody>
          <a:bodyPr spcFirstLastPara="1" wrap="square" lIns="91425" tIns="45700" rIns="91425" bIns="45700" anchor="t" anchorCtr="0">
            <a:noAutofit/>
          </a:bodyPr>
          <a:lstStyle/>
          <a:p>
            <a:pPr marR="0" algn="l" rtl="0" fontAlgn="t">
              <a:spcBef>
                <a:spcPts val="0"/>
              </a:spcBef>
              <a:spcAft>
                <a:spcPts val="0"/>
              </a:spcAft>
            </a:pPr>
            <a:endParaRPr lang="en-IN" sz="1800" b="0" i="0" u="none" strike="noStrike" dirty="0">
              <a:effectLst/>
              <a:latin typeface="Arial" panose="020B0604020202020204" pitchFamily="34" charset="0"/>
            </a:endParaRPr>
          </a:p>
          <a:p>
            <a:pPr marL="146304" marR="137160" indent="0" algn="l" rtl="0" fontAlgn="t">
              <a:spcBef>
                <a:spcPts val="0"/>
              </a:spcBef>
              <a:spcAft>
                <a:spcPts val="0"/>
              </a:spcAft>
            </a:pPr>
            <a:endParaRPr sz="18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1B5B3DE-1542-C0CB-ED4E-39DB95F09B12}"/>
              </a:ext>
            </a:extLst>
          </p:cNvPr>
          <p:cNvPicPr>
            <a:picLocks noChangeAspect="1"/>
          </p:cNvPicPr>
          <p:nvPr/>
        </p:nvPicPr>
        <p:blipFill rotWithShape="1">
          <a:blip r:embed="rId5"/>
          <a:srcRect t="3016" b="3168"/>
          <a:stretch/>
        </p:blipFill>
        <p:spPr>
          <a:xfrm>
            <a:off x="152400" y="533996"/>
            <a:ext cx="8839200" cy="45162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973873" y="51616"/>
            <a:ext cx="7047505"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Calibri"/>
                <a:ea typeface="Calibri"/>
                <a:cs typeface="Calibri"/>
                <a:sym typeface="Calibri"/>
              </a:rPr>
              <a:t> </a:t>
            </a:r>
            <a:r>
              <a:rPr lang="en-IN" sz="2000" b="0" i="0" u="none" strike="noStrike" cap="none" dirty="0">
                <a:solidFill>
                  <a:schemeClr val="lt1"/>
                </a:solidFill>
                <a:latin typeface="Calibri"/>
                <a:ea typeface="Calibri"/>
                <a:cs typeface="Calibri"/>
                <a:sym typeface="Calibri"/>
              </a:rPr>
              <a:t>APPLICATIONS OF ELECTRONICS IN SMART IRRIGATION</a:t>
            </a:r>
            <a:endParaRPr sz="20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745D746-159B-2E71-40FB-8FB0E4B9664F}"/>
              </a:ext>
            </a:extLst>
          </p:cNvPr>
          <p:cNvPicPr>
            <a:picLocks noChangeAspect="1"/>
          </p:cNvPicPr>
          <p:nvPr/>
        </p:nvPicPr>
        <p:blipFill rotWithShape="1">
          <a:blip r:embed="rId5"/>
          <a:srcRect l="7882"/>
          <a:stretch/>
        </p:blipFill>
        <p:spPr>
          <a:xfrm>
            <a:off x="511133" y="529898"/>
            <a:ext cx="8194251" cy="4555057"/>
          </a:xfrm>
          <a:prstGeom prst="rect">
            <a:avLst/>
          </a:prstGeom>
        </p:spPr>
      </p:pic>
    </p:spTree>
    <p:extLst>
      <p:ext uri="{BB962C8B-B14F-4D97-AF65-F5344CB8AC3E}">
        <p14:creationId xmlns:p14="http://schemas.microsoft.com/office/powerpoint/2010/main" val="3420025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20"/>
          <p:cNvGrpSpPr/>
          <p:nvPr/>
        </p:nvGrpSpPr>
        <p:grpSpPr>
          <a:xfrm>
            <a:off x="0" y="18736"/>
            <a:ext cx="9144001" cy="511151"/>
            <a:chOff x="0" y="18736"/>
            <a:chExt cx="9144001" cy="511163"/>
          </a:xfrm>
        </p:grpSpPr>
        <p:pic>
          <p:nvPicPr>
            <p:cNvPr id="220" name="Google Shape;220;p20"/>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21" name="Google Shape;221;p20"/>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22" name="Google Shape;222;p20"/>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20"/>
          <p:cNvSpPr txBox="1"/>
          <p:nvPr/>
        </p:nvSpPr>
        <p:spPr>
          <a:xfrm>
            <a:off x="3352800" y="41701"/>
            <a:ext cx="21336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DRAWBACKS</a:t>
            </a:r>
            <a:endParaRPr sz="1400" b="0" i="0" u="none" strike="noStrike" cap="none">
              <a:solidFill>
                <a:srgbClr val="000000"/>
              </a:solidFill>
              <a:latin typeface="Arial"/>
              <a:ea typeface="Arial"/>
              <a:cs typeface="Arial"/>
              <a:sym typeface="Arial"/>
            </a:endParaRPr>
          </a:p>
        </p:txBody>
      </p:sp>
      <p:sp>
        <p:nvSpPr>
          <p:cNvPr id="224" name="Google Shape;224;p20"/>
          <p:cNvSpPr txBox="1"/>
          <p:nvPr/>
        </p:nvSpPr>
        <p:spPr>
          <a:xfrm>
            <a:off x="152400" y="590550"/>
            <a:ext cx="8534400" cy="4739719"/>
          </a:xfrm>
          <a:prstGeom prst="rect">
            <a:avLst/>
          </a:prstGeom>
          <a:noFill/>
          <a:ln>
            <a:noFill/>
          </a:ln>
        </p:spPr>
        <p:txBody>
          <a:bodyPr spcFirstLastPara="1" wrap="square" lIns="91425" tIns="45700" rIns="91425" bIns="45700" anchor="t" anchorCtr="0">
            <a:spAutoFit/>
          </a:bodyPr>
          <a:lstStyle/>
          <a:p>
            <a:r>
              <a:rPr lang="en-US" sz="1600" dirty="0"/>
              <a:t>While smart irrigation systems have many benefits, there are also some potential drawbacks to consider</a:t>
            </a:r>
            <a:r>
              <a:rPr lang="en-US" dirty="0"/>
              <a:t>:</a:t>
            </a:r>
          </a:p>
          <a:p>
            <a:pPr>
              <a:buFont typeface="+mj-lt"/>
              <a:buAutoNum type="arabicPeriod"/>
            </a:pPr>
            <a:r>
              <a:rPr lang="en-US" dirty="0"/>
              <a:t>Cost: Smart irrigation systems can be expensive to install and maintain, especially for large-scale operations. The cost of equipment, such as sensors and control systems, can be high, and there may also be ongoing costs for maintenance, software upgrades, and data analysis.</a:t>
            </a:r>
          </a:p>
          <a:p>
            <a:pPr>
              <a:buFont typeface="+mj-lt"/>
              <a:buAutoNum type="arabicPeriod"/>
            </a:pPr>
            <a:r>
              <a:rPr lang="en-US" dirty="0"/>
              <a:t>Technical Challenges: Smart irrigation systems require sophisticated technology and software to function effectively, and there can be technical challenges in ensuring that the system is working optimally. There may also be compatibility issues with existing systems, which can be time-consuming and expensive to resolve.</a:t>
            </a:r>
          </a:p>
          <a:p>
            <a:pPr>
              <a:buFont typeface="+mj-lt"/>
              <a:buAutoNum type="arabicPeriod"/>
            </a:pPr>
            <a:r>
              <a:rPr lang="en-US" dirty="0"/>
              <a:t>Maintenance: Regular maintenance and upkeep are required to ensure that the system is functioning optimally, and problems can arise if the system is not properly maintained. This can result in reduced efficiency and water waste.</a:t>
            </a:r>
          </a:p>
          <a:p>
            <a:pPr>
              <a:buFont typeface="+mj-lt"/>
              <a:buAutoNum type="arabicPeriod"/>
            </a:pPr>
            <a:r>
              <a:rPr lang="en-US" dirty="0"/>
              <a:t>Data Accuracy: The accuracy of the data collected by the sensors is crucial for the effective operation of a smart irrigation system. If the data is inaccurate, it can result in the plants receiving too much or too little water, which can negatively impact plant growth.</a:t>
            </a:r>
          </a:p>
          <a:p>
            <a:pPr>
              <a:buFont typeface="+mj-lt"/>
              <a:buAutoNum type="arabicPeriod"/>
            </a:pPr>
            <a:r>
              <a:rPr lang="en-US" dirty="0"/>
              <a:t>Reliance on Electricity: Smart irrigation systems rely on electricity to operate, which can be a problem in areas with limited or unreliable power supplies. This can result in system failures or reduced efficiency.</a:t>
            </a:r>
          </a:p>
          <a:p>
            <a:pPr>
              <a:buFont typeface="+mj-lt"/>
              <a:buAutoNum type="arabicPeriod"/>
            </a:pPr>
            <a:r>
              <a:rPr lang="en-US" dirty="0"/>
              <a:t>Limited Flexibility: Smart irrigation systems are designed to operate based on specific algorithms, which may not be suitable for all types of plants or soils. This can limit the flexibility of the system and reduce its effectiveness in certain conditions</a:t>
            </a:r>
          </a:p>
          <a:p>
            <a:pPr marL="0" marR="0" lvl="0" indent="0" algn="l" rtl="0">
              <a:lnSpc>
                <a:spcPct val="100000"/>
              </a:lnSpc>
              <a:spcBef>
                <a:spcPts val="0"/>
              </a:spcBef>
              <a:spcAft>
                <a:spcPts val="0"/>
              </a:spcAft>
              <a:buClr>
                <a:srgbClr val="000000"/>
              </a:buClr>
              <a:buSzPts val="2400"/>
              <a:buFont typeface="Arial"/>
              <a:buNone/>
            </a:pPr>
            <a:r>
              <a:rPr lang="en-IN"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20"/>
          <p:cNvGrpSpPr/>
          <p:nvPr/>
        </p:nvGrpSpPr>
        <p:grpSpPr>
          <a:xfrm>
            <a:off x="0" y="18736"/>
            <a:ext cx="9144001" cy="511151"/>
            <a:chOff x="0" y="18736"/>
            <a:chExt cx="9144001" cy="511163"/>
          </a:xfrm>
        </p:grpSpPr>
        <p:pic>
          <p:nvPicPr>
            <p:cNvPr id="220" name="Google Shape;220;p20"/>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21" name="Google Shape;221;p20"/>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22" name="Google Shape;222;p20"/>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20"/>
          <p:cNvSpPr txBox="1"/>
          <p:nvPr/>
        </p:nvSpPr>
        <p:spPr>
          <a:xfrm>
            <a:off x="3352800" y="41701"/>
            <a:ext cx="21336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DRAWBACKS</a:t>
            </a:r>
            <a:endParaRPr sz="1400" b="0" i="0" u="none" strike="noStrike" cap="none">
              <a:solidFill>
                <a:srgbClr val="000000"/>
              </a:solidFill>
              <a:latin typeface="Arial"/>
              <a:ea typeface="Arial"/>
              <a:cs typeface="Arial"/>
              <a:sym typeface="Arial"/>
            </a:endParaRPr>
          </a:p>
        </p:txBody>
      </p:sp>
      <p:sp>
        <p:nvSpPr>
          <p:cNvPr id="224" name="Google Shape;224;p20"/>
          <p:cNvSpPr txBox="1"/>
          <p:nvPr/>
        </p:nvSpPr>
        <p:spPr>
          <a:xfrm>
            <a:off x="152400" y="590550"/>
            <a:ext cx="85344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1800" b="0"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38DE5BF-A1D0-38FE-ABC8-4000459212CA}"/>
              </a:ext>
            </a:extLst>
          </p:cNvPr>
          <p:cNvPicPr>
            <a:picLocks noChangeAspect="1"/>
          </p:cNvPicPr>
          <p:nvPr/>
        </p:nvPicPr>
        <p:blipFill rotWithShape="1">
          <a:blip r:embed="rId5"/>
          <a:srcRect l="14324" r="2705"/>
          <a:stretch/>
        </p:blipFill>
        <p:spPr>
          <a:xfrm>
            <a:off x="669073" y="489888"/>
            <a:ext cx="7344937" cy="4611911"/>
          </a:xfrm>
          <a:prstGeom prst="rect">
            <a:avLst/>
          </a:prstGeom>
        </p:spPr>
      </p:pic>
    </p:spTree>
    <p:extLst>
      <p:ext uri="{BB962C8B-B14F-4D97-AF65-F5344CB8AC3E}">
        <p14:creationId xmlns:p14="http://schemas.microsoft.com/office/powerpoint/2010/main" val="3882680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grpSp>
        <p:nvGrpSpPr>
          <p:cNvPr id="229" name="Google Shape;229;p21"/>
          <p:cNvGrpSpPr/>
          <p:nvPr/>
        </p:nvGrpSpPr>
        <p:grpSpPr>
          <a:xfrm>
            <a:off x="0" y="18736"/>
            <a:ext cx="9144001" cy="511163"/>
            <a:chOff x="0" y="18736"/>
            <a:chExt cx="9144001" cy="511163"/>
          </a:xfrm>
        </p:grpSpPr>
        <p:pic>
          <p:nvPicPr>
            <p:cNvPr id="230" name="Google Shape;230;p2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31" name="Google Shape;231;p2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32" name="Google Shape;232;p2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21"/>
          <p:cNvSpPr/>
          <p:nvPr/>
        </p:nvSpPr>
        <p:spPr>
          <a:xfrm>
            <a:off x="2514600" y="18736"/>
            <a:ext cx="4267200"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Calibri"/>
                <a:ea typeface="Calibri"/>
                <a:cs typeface="Calibri"/>
                <a:sym typeface="Calibri"/>
              </a:rPr>
              <a:t>Recommendation</a:t>
            </a:r>
            <a:endParaRPr sz="1400" b="0" i="0" u="none" strike="noStrike" cap="none">
              <a:solidFill>
                <a:srgbClr val="000000"/>
              </a:solidFill>
              <a:latin typeface="Arial"/>
              <a:ea typeface="Arial"/>
              <a:cs typeface="Arial"/>
              <a:sym typeface="Arial"/>
            </a:endParaRPr>
          </a:p>
        </p:txBody>
      </p:sp>
      <p:sp>
        <p:nvSpPr>
          <p:cNvPr id="234" name="Google Shape;234;p21"/>
          <p:cNvSpPr txBox="1"/>
          <p:nvPr/>
        </p:nvSpPr>
        <p:spPr>
          <a:xfrm>
            <a:off x="289526" y="589744"/>
            <a:ext cx="8473474" cy="4493497"/>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chemeClr val="dk1"/>
              </a:buClr>
              <a:buSzPts val="1800"/>
            </a:pPr>
            <a:r>
              <a:rPr lang="en-US" sz="1600" dirty="0"/>
              <a:t>Smart irrigation systems are a recommended solution for many agriculture and landscaping applications. The key benefits of smart irrigation systems include:</a:t>
            </a:r>
          </a:p>
          <a:p>
            <a:pPr marR="0" lvl="0" algn="l" rtl="0">
              <a:lnSpc>
                <a:spcPct val="100000"/>
              </a:lnSpc>
              <a:spcBef>
                <a:spcPts val="0"/>
              </a:spcBef>
              <a:spcAft>
                <a:spcPts val="0"/>
              </a:spcAft>
              <a:buClr>
                <a:schemeClr val="dk1"/>
              </a:buClr>
              <a:buSzPts val="1800"/>
            </a:pPr>
            <a:endParaRPr lang="en-IN" sz="1600" dirty="0">
              <a:solidFill>
                <a:schemeClr val="dk1"/>
              </a:solidFill>
              <a:latin typeface="Calibri"/>
              <a:cs typeface="Calibri"/>
              <a:sym typeface="Calibri"/>
            </a:endParaRPr>
          </a:p>
          <a:p>
            <a:pPr>
              <a:buFont typeface="+mj-lt"/>
              <a:buAutoNum type="arabicPeriod"/>
            </a:pPr>
            <a:r>
              <a:rPr lang="en-US" b="1" dirty="0"/>
              <a:t>Water Conservation</a:t>
            </a:r>
            <a:r>
              <a:rPr lang="en-US" dirty="0"/>
              <a:t>: Smart irrigation systems use water more efficiently and can reduce water waste by up to 50%. This is because the system is designed to provide the plants with the exact amount of water they need, based on real-time data.</a:t>
            </a:r>
          </a:p>
          <a:p>
            <a:pPr>
              <a:buFont typeface="+mj-lt"/>
              <a:buAutoNum type="arabicPeriod"/>
            </a:pPr>
            <a:endParaRPr lang="en-US" dirty="0"/>
          </a:p>
          <a:p>
            <a:pPr>
              <a:buFont typeface="+mj-lt"/>
              <a:buAutoNum type="arabicPeriod"/>
            </a:pPr>
            <a:r>
              <a:rPr lang="en-US" b="1" dirty="0"/>
              <a:t>Improved Plant Growth</a:t>
            </a:r>
            <a:r>
              <a:rPr lang="en-US" dirty="0"/>
              <a:t>: By providing the plants with the right amount of water and nutrients, smart irrigation systems can improve plant growth and increase crop yields.</a:t>
            </a:r>
          </a:p>
          <a:p>
            <a:pPr>
              <a:buFont typeface="+mj-lt"/>
              <a:buAutoNum type="arabicPeriod"/>
            </a:pPr>
            <a:endParaRPr lang="en-US" dirty="0"/>
          </a:p>
          <a:p>
            <a:pPr>
              <a:buFont typeface="+mj-lt"/>
              <a:buAutoNum type="arabicPeriod"/>
            </a:pPr>
            <a:r>
              <a:rPr lang="en-US" b="1" dirty="0"/>
              <a:t>Cost Savings</a:t>
            </a:r>
            <a:r>
              <a:rPr lang="en-US" dirty="0"/>
              <a:t>: By reducing water waste and improving plant growth, smart irrigation systems can help to lower operating costs and increase profitability.</a:t>
            </a:r>
          </a:p>
          <a:p>
            <a:pPr>
              <a:buFont typeface="+mj-lt"/>
              <a:buAutoNum type="arabicPeriod"/>
            </a:pPr>
            <a:endParaRPr lang="en-US" dirty="0"/>
          </a:p>
          <a:p>
            <a:pPr>
              <a:buFont typeface="+mj-lt"/>
              <a:buAutoNum type="arabicPeriod"/>
            </a:pPr>
            <a:r>
              <a:rPr lang="en-US" b="1" dirty="0"/>
              <a:t>Remote Monitoring</a:t>
            </a:r>
            <a:r>
              <a:rPr lang="en-US" dirty="0"/>
              <a:t>: Smart irrigation systems can be monitored remotely, which allows for real-time monitoring of water usage and soil moisture levels. This makes it easier to identify potential issues and make adjustments to the system as needed.</a:t>
            </a:r>
          </a:p>
          <a:p>
            <a:pPr>
              <a:buFont typeface="+mj-lt"/>
              <a:buAutoNum type="arabicPeriod"/>
            </a:pPr>
            <a:endParaRPr lang="en-US" dirty="0"/>
          </a:p>
          <a:p>
            <a:pPr>
              <a:buFont typeface="+mj-lt"/>
              <a:buAutoNum type="arabicPeriod"/>
            </a:pPr>
            <a:r>
              <a:rPr lang="en-US" b="1" dirty="0"/>
              <a:t>Ease of Use</a:t>
            </a:r>
            <a:r>
              <a:rPr lang="en-US" dirty="0"/>
              <a:t>: Smart irrigation systems are user-friendly and easy to operate, making them accessible for farmers and landscapers of all skill levels.</a:t>
            </a:r>
          </a:p>
          <a:p>
            <a:pPr marR="0" lvl="0" algn="l" rtl="0">
              <a:lnSpc>
                <a:spcPct val="100000"/>
              </a:lnSpc>
              <a:spcBef>
                <a:spcPts val="0"/>
              </a:spcBef>
              <a:spcAft>
                <a:spcPts val="0"/>
              </a:spcAft>
              <a:buClr>
                <a:schemeClr val="dk1"/>
              </a:buClr>
              <a:buSzPts val="1800"/>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240" name="Google Shape;240;p22"/>
          <p:cNvGrpSpPr/>
          <p:nvPr/>
        </p:nvGrpSpPr>
        <p:grpSpPr>
          <a:xfrm>
            <a:off x="0" y="18736"/>
            <a:ext cx="9144001" cy="511163"/>
            <a:chOff x="0" y="18736"/>
            <a:chExt cx="9144001" cy="511163"/>
          </a:xfrm>
        </p:grpSpPr>
        <p:pic>
          <p:nvPicPr>
            <p:cNvPr id="241" name="Google Shape;241;p22"/>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42" name="Google Shape;242;p22"/>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43" name="Google Shape;243;p22"/>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44" name="Google Shape;244;p22"/>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245" name="Google Shape;245;p22"/>
          <p:cNvSpPr txBox="1"/>
          <p:nvPr/>
        </p:nvSpPr>
        <p:spPr>
          <a:xfrm>
            <a:off x="3886200" y="41701"/>
            <a:ext cx="13716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TIMELINE</a:t>
            </a:r>
            <a:endParaRPr sz="1400" b="0" i="0" u="none" strike="noStrike" cap="none">
              <a:solidFill>
                <a:srgbClr val="000000"/>
              </a:solidFill>
              <a:latin typeface="Arial"/>
              <a:ea typeface="Arial"/>
              <a:cs typeface="Arial"/>
              <a:sym typeface="Arial"/>
            </a:endParaRPr>
          </a:p>
        </p:txBody>
      </p:sp>
      <p:grpSp>
        <p:nvGrpSpPr>
          <p:cNvPr id="246" name="Google Shape;246;p22"/>
          <p:cNvGrpSpPr/>
          <p:nvPr/>
        </p:nvGrpSpPr>
        <p:grpSpPr>
          <a:xfrm>
            <a:off x="167929" y="1432009"/>
            <a:ext cx="8823452" cy="1368256"/>
            <a:chOff x="2391044" y="3623407"/>
            <a:chExt cx="15322170" cy="1999174"/>
          </a:xfrm>
        </p:grpSpPr>
        <p:sp>
          <p:nvSpPr>
            <p:cNvPr id="247" name="Google Shape;247;p22"/>
            <p:cNvSpPr/>
            <p:nvPr/>
          </p:nvSpPr>
          <p:spPr>
            <a:xfrm>
              <a:off x="4803297" y="3624996"/>
              <a:ext cx="1579880" cy="1631314"/>
            </a:xfrm>
            <a:custGeom>
              <a:avLst/>
              <a:gdLst/>
              <a:ahLst/>
              <a:cxnLst/>
              <a:rect l="l" t="t" r="r" b="b"/>
              <a:pathLst>
                <a:path w="1579879" h="1631314" extrusionOk="0">
                  <a:moveTo>
                    <a:pt x="0" y="0"/>
                  </a:moveTo>
                  <a:lnTo>
                    <a:pt x="1579693" y="1631140"/>
                  </a:lnTo>
                </a:path>
              </a:pathLst>
            </a:custGeom>
            <a:noFill/>
            <a:ln w="9525" cap="flat" cmpd="sng">
              <a:solidFill>
                <a:srgbClr val="0D5DD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22"/>
            <p:cNvSpPr/>
            <p:nvPr/>
          </p:nvSpPr>
          <p:spPr>
            <a:xfrm>
              <a:off x="2391044" y="4968789"/>
              <a:ext cx="4034154" cy="315595"/>
            </a:xfrm>
            <a:custGeom>
              <a:avLst/>
              <a:gdLst/>
              <a:ahLst/>
              <a:cxnLst/>
              <a:rect l="l" t="t" r="r" b="b"/>
              <a:pathLst>
                <a:path w="4034154" h="315595" extrusionOk="0">
                  <a:moveTo>
                    <a:pt x="4033990" y="315278"/>
                  </a:moveTo>
                  <a:lnTo>
                    <a:pt x="305669" y="315278"/>
                  </a:lnTo>
                  <a:lnTo>
                    <a:pt x="0" y="0"/>
                  </a:lnTo>
                  <a:lnTo>
                    <a:pt x="3728321" y="0"/>
                  </a:lnTo>
                  <a:lnTo>
                    <a:pt x="4033990" y="315278"/>
                  </a:lnTo>
                  <a:close/>
                </a:path>
              </a:pathLst>
            </a:custGeom>
            <a:solidFill>
              <a:srgbClr val="0D5DD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22"/>
            <p:cNvSpPr/>
            <p:nvPr/>
          </p:nvSpPr>
          <p:spPr>
            <a:xfrm>
              <a:off x="2391264" y="5306986"/>
              <a:ext cx="4034154" cy="315595"/>
            </a:xfrm>
            <a:custGeom>
              <a:avLst/>
              <a:gdLst/>
              <a:ahLst/>
              <a:cxnLst/>
              <a:rect l="l" t="t" r="r" b="b"/>
              <a:pathLst>
                <a:path w="4034154" h="315595" extrusionOk="0">
                  <a:moveTo>
                    <a:pt x="3728321" y="315279"/>
                  </a:moveTo>
                  <a:lnTo>
                    <a:pt x="0" y="315279"/>
                  </a:lnTo>
                  <a:lnTo>
                    <a:pt x="305669" y="0"/>
                  </a:lnTo>
                  <a:lnTo>
                    <a:pt x="4033990" y="0"/>
                  </a:lnTo>
                  <a:lnTo>
                    <a:pt x="3728321" y="315279"/>
                  </a:lnTo>
                  <a:close/>
                </a:path>
              </a:pathLst>
            </a:custGeom>
            <a:solidFill>
              <a:srgbClr val="0944A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22"/>
            <p:cNvSpPr/>
            <p:nvPr/>
          </p:nvSpPr>
          <p:spPr>
            <a:xfrm>
              <a:off x="8560611" y="3624995"/>
              <a:ext cx="1579880" cy="1631314"/>
            </a:xfrm>
            <a:custGeom>
              <a:avLst/>
              <a:gdLst/>
              <a:ahLst/>
              <a:cxnLst/>
              <a:rect l="l" t="t" r="r" b="b"/>
              <a:pathLst>
                <a:path w="1579879" h="1631314" extrusionOk="0">
                  <a:moveTo>
                    <a:pt x="0" y="0"/>
                  </a:moveTo>
                  <a:lnTo>
                    <a:pt x="1579694" y="1631141"/>
                  </a:lnTo>
                </a:path>
              </a:pathLst>
            </a:custGeom>
            <a:noFill/>
            <a:ln w="9525" cap="flat" cmpd="sng">
              <a:solidFill>
                <a:srgbClr val="37761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22"/>
            <p:cNvSpPr/>
            <p:nvPr/>
          </p:nvSpPr>
          <p:spPr>
            <a:xfrm>
              <a:off x="6148359" y="4968788"/>
              <a:ext cx="4034154" cy="315595"/>
            </a:xfrm>
            <a:custGeom>
              <a:avLst/>
              <a:gdLst/>
              <a:ahLst/>
              <a:cxnLst/>
              <a:rect l="l" t="t" r="r" b="b"/>
              <a:pathLst>
                <a:path w="4034154" h="315595" extrusionOk="0">
                  <a:moveTo>
                    <a:pt x="4033990" y="315279"/>
                  </a:moveTo>
                  <a:lnTo>
                    <a:pt x="305669" y="315279"/>
                  </a:lnTo>
                  <a:lnTo>
                    <a:pt x="0" y="0"/>
                  </a:lnTo>
                  <a:lnTo>
                    <a:pt x="3728321" y="0"/>
                  </a:lnTo>
                  <a:lnTo>
                    <a:pt x="4033990" y="315279"/>
                  </a:lnTo>
                  <a:close/>
                </a:path>
              </a:pathLst>
            </a:custGeom>
            <a:solidFill>
              <a:srgbClr val="93C47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22"/>
            <p:cNvSpPr/>
            <p:nvPr/>
          </p:nvSpPr>
          <p:spPr>
            <a:xfrm>
              <a:off x="6148578" y="5306985"/>
              <a:ext cx="4034154" cy="315595"/>
            </a:xfrm>
            <a:custGeom>
              <a:avLst/>
              <a:gdLst/>
              <a:ahLst/>
              <a:cxnLst/>
              <a:rect l="l" t="t" r="r" b="b"/>
              <a:pathLst>
                <a:path w="4034154" h="315595" extrusionOk="0">
                  <a:moveTo>
                    <a:pt x="3728320" y="315279"/>
                  </a:moveTo>
                  <a:lnTo>
                    <a:pt x="0" y="315279"/>
                  </a:lnTo>
                  <a:lnTo>
                    <a:pt x="305669" y="0"/>
                  </a:lnTo>
                  <a:lnTo>
                    <a:pt x="4033990" y="0"/>
                  </a:lnTo>
                  <a:lnTo>
                    <a:pt x="3728320" y="315279"/>
                  </a:lnTo>
                  <a:close/>
                </a:path>
              </a:pathLst>
            </a:custGeom>
            <a:solidFill>
              <a:srgbClr val="37761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22"/>
            <p:cNvSpPr/>
            <p:nvPr/>
          </p:nvSpPr>
          <p:spPr>
            <a:xfrm>
              <a:off x="12324293" y="3623432"/>
              <a:ext cx="1579880" cy="1631314"/>
            </a:xfrm>
            <a:custGeom>
              <a:avLst/>
              <a:gdLst/>
              <a:ahLst/>
              <a:cxnLst/>
              <a:rect l="l" t="t" r="r" b="b"/>
              <a:pathLst>
                <a:path w="1579880" h="1631314" extrusionOk="0">
                  <a:moveTo>
                    <a:pt x="0" y="0"/>
                  </a:moveTo>
                  <a:lnTo>
                    <a:pt x="1579693" y="1631141"/>
                  </a:lnTo>
                </a:path>
              </a:pathLst>
            </a:custGeom>
            <a:noFill/>
            <a:ln w="9525" cap="flat" cmpd="sng">
              <a:solidFill>
                <a:srgbClr val="BE9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22"/>
            <p:cNvSpPr/>
            <p:nvPr/>
          </p:nvSpPr>
          <p:spPr>
            <a:xfrm>
              <a:off x="9912041" y="4967225"/>
              <a:ext cx="4034154" cy="315595"/>
            </a:xfrm>
            <a:custGeom>
              <a:avLst/>
              <a:gdLst/>
              <a:ahLst/>
              <a:cxnLst/>
              <a:rect l="l" t="t" r="r" b="b"/>
              <a:pathLst>
                <a:path w="4034155" h="315595" extrusionOk="0">
                  <a:moveTo>
                    <a:pt x="4033989" y="315279"/>
                  </a:moveTo>
                  <a:lnTo>
                    <a:pt x="305668" y="315279"/>
                  </a:lnTo>
                  <a:lnTo>
                    <a:pt x="0" y="0"/>
                  </a:lnTo>
                  <a:lnTo>
                    <a:pt x="3728320" y="0"/>
                  </a:lnTo>
                  <a:lnTo>
                    <a:pt x="4033989" y="315279"/>
                  </a:lnTo>
                  <a:close/>
                </a:path>
              </a:pathLst>
            </a:custGeom>
            <a:solidFill>
              <a:srgbClr val="F1C13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22"/>
            <p:cNvSpPr/>
            <p:nvPr/>
          </p:nvSpPr>
          <p:spPr>
            <a:xfrm>
              <a:off x="9912261" y="5305423"/>
              <a:ext cx="4034154" cy="315595"/>
            </a:xfrm>
            <a:custGeom>
              <a:avLst/>
              <a:gdLst/>
              <a:ahLst/>
              <a:cxnLst/>
              <a:rect l="l" t="t" r="r" b="b"/>
              <a:pathLst>
                <a:path w="4034155" h="315595" extrusionOk="0">
                  <a:moveTo>
                    <a:pt x="3728321" y="315279"/>
                  </a:moveTo>
                  <a:lnTo>
                    <a:pt x="0" y="315279"/>
                  </a:lnTo>
                  <a:lnTo>
                    <a:pt x="305669" y="0"/>
                  </a:lnTo>
                  <a:lnTo>
                    <a:pt x="4033990" y="0"/>
                  </a:lnTo>
                  <a:lnTo>
                    <a:pt x="3728321" y="315279"/>
                  </a:lnTo>
                  <a:close/>
                </a:path>
              </a:pathLst>
            </a:custGeom>
            <a:solidFill>
              <a:srgbClr val="BE9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22"/>
            <p:cNvSpPr/>
            <p:nvPr/>
          </p:nvSpPr>
          <p:spPr>
            <a:xfrm>
              <a:off x="16091095" y="3623407"/>
              <a:ext cx="1579880" cy="1631314"/>
            </a:xfrm>
            <a:custGeom>
              <a:avLst/>
              <a:gdLst/>
              <a:ahLst/>
              <a:cxnLst/>
              <a:rect l="l" t="t" r="r" b="b"/>
              <a:pathLst>
                <a:path w="1579880" h="1631314" extrusionOk="0">
                  <a:moveTo>
                    <a:pt x="0" y="0"/>
                  </a:moveTo>
                  <a:lnTo>
                    <a:pt x="1579693" y="1631141"/>
                  </a:lnTo>
                </a:path>
              </a:pathLst>
            </a:custGeom>
            <a:noFill/>
            <a:ln w="9525" cap="flat" cmpd="sng">
              <a:solidFill>
                <a:srgbClr val="CC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22"/>
            <p:cNvSpPr/>
            <p:nvPr/>
          </p:nvSpPr>
          <p:spPr>
            <a:xfrm>
              <a:off x="13678842" y="4967200"/>
              <a:ext cx="4034154" cy="315595"/>
            </a:xfrm>
            <a:custGeom>
              <a:avLst/>
              <a:gdLst/>
              <a:ahLst/>
              <a:cxnLst/>
              <a:rect l="l" t="t" r="r" b="b"/>
              <a:pathLst>
                <a:path w="4034155" h="315595" extrusionOk="0">
                  <a:moveTo>
                    <a:pt x="4033989" y="315279"/>
                  </a:moveTo>
                  <a:lnTo>
                    <a:pt x="305668" y="315279"/>
                  </a:lnTo>
                  <a:lnTo>
                    <a:pt x="0" y="0"/>
                  </a:lnTo>
                  <a:lnTo>
                    <a:pt x="3728319" y="0"/>
                  </a:lnTo>
                  <a:lnTo>
                    <a:pt x="4033989" y="315279"/>
                  </a:lnTo>
                  <a:close/>
                </a:path>
              </a:pathLst>
            </a:custGeom>
            <a:solidFill>
              <a:srgbClr val="E066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22"/>
            <p:cNvSpPr/>
            <p:nvPr/>
          </p:nvSpPr>
          <p:spPr>
            <a:xfrm>
              <a:off x="13679060" y="5305398"/>
              <a:ext cx="4034154" cy="315595"/>
            </a:xfrm>
            <a:custGeom>
              <a:avLst/>
              <a:gdLst/>
              <a:ahLst/>
              <a:cxnLst/>
              <a:rect l="l" t="t" r="r" b="b"/>
              <a:pathLst>
                <a:path w="4034155" h="315595" extrusionOk="0">
                  <a:moveTo>
                    <a:pt x="3728321" y="315279"/>
                  </a:moveTo>
                  <a:lnTo>
                    <a:pt x="0" y="315279"/>
                  </a:lnTo>
                  <a:lnTo>
                    <a:pt x="305670" y="0"/>
                  </a:lnTo>
                  <a:lnTo>
                    <a:pt x="4033991" y="0"/>
                  </a:lnTo>
                  <a:lnTo>
                    <a:pt x="3728321" y="315279"/>
                  </a:lnTo>
                  <a:close/>
                </a:path>
              </a:pathLst>
            </a:custGeom>
            <a:solidFill>
              <a:srgbClr val="CC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txBox="1"/>
          <p:nvPr/>
        </p:nvSpPr>
        <p:spPr>
          <a:xfrm>
            <a:off x="729454" y="1674123"/>
            <a:ext cx="8360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70C0"/>
                </a:solidFill>
                <a:latin typeface="Calibri"/>
                <a:ea typeface="Calibri"/>
                <a:cs typeface="Calibri"/>
                <a:sym typeface="Calibri"/>
              </a:rPr>
              <a:t>Phase 1:</a:t>
            </a:r>
            <a:endParaRPr sz="1400" b="0" i="0" u="none" strike="noStrike" cap="none">
              <a:solidFill>
                <a:srgbClr val="000000"/>
              </a:solidFill>
              <a:latin typeface="Arial"/>
              <a:ea typeface="Arial"/>
              <a:cs typeface="Arial"/>
              <a:sym typeface="Arial"/>
            </a:endParaRPr>
          </a:p>
        </p:txBody>
      </p:sp>
      <p:sp>
        <p:nvSpPr>
          <p:cNvPr id="260" name="Google Shape;260;p22"/>
          <p:cNvSpPr txBox="1"/>
          <p:nvPr/>
        </p:nvSpPr>
        <p:spPr>
          <a:xfrm>
            <a:off x="2538191" y="1676056"/>
            <a:ext cx="11299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B050"/>
                </a:solidFill>
                <a:latin typeface="Calibri"/>
                <a:ea typeface="Calibri"/>
                <a:cs typeface="Calibri"/>
                <a:sym typeface="Calibri"/>
              </a:rPr>
              <a:t>Phase 2:</a:t>
            </a:r>
            <a:endParaRPr sz="1400" b="0" i="0" u="none" strike="noStrike" cap="none">
              <a:solidFill>
                <a:srgbClr val="000000"/>
              </a:solidFill>
              <a:latin typeface="Arial"/>
              <a:ea typeface="Arial"/>
              <a:cs typeface="Arial"/>
              <a:sym typeface="Arial"/>
            </a:endParaRPr>
          </a:p>
        </p:txBody>
      </p:sp>
      <p:sp>
        <p:nvSpPr>
          <p:cNvPr id="261" name="Google Shape;261;p22"/>
          <p:cNvSpPr/>
          <p:nvPr/>
        </p:nvSpPr>
        <p:spPr>
          <a:xfrm>
            <a:off x="2971800" y="41701"/>
            <a:ext cx="2743200" cy="39288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TIMELINE</a:t>
            </a:r>
            <a:endParaRPr sz="1400" b="0" i="0" u="none" strike="noStrike" cap="none">
              <a:solidFill>
                <a:srgbClr val="000000"/>
              </a:solidFill>
              <a:latin typeface="Arial"/>
              <a:ea typeface="Arial"/>
              <a:cs typeface="Arial"/>
              <a:sym typeface="Arial"/>
            </a:endParaRPr>
          </a:p>
        </p:txBody>
      </p:sp>
      <p:sp>
        <p:nvSpPr>
          <p:cNvPr id="262" name="Google Shape;262;p22"/>
          <p:cNvSpPr txBox="1"/>
          <p:nvPr/>
        </p:nvSpPr>
        <p:spPr>
          <a:xfrm>
            <a:off x="4897841" y="1670871"/>
            <a:ext cx="11299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FFFF00"/>
                </a:solidFill>
                <a:latin typeface="Calibri"/>
                <a:ea typeface="Calibri"/>
                <a:cs typeface="Calibri"/>
                <a:sym typeface="Calibri"/>
              </a:rPr>
              <a:t>Phase 3:</a:t>
            </a:r>
            <a:endParaRPr sz="1400" b="0" i="0" u="none" strike="noStrike" cap="none">
              <a:solidFill>
                <a:srgbClr val="000000"/>
              </a:solidFill>
              <a:latin typeface="Arial"/>
              <a:ea typeface="Arial"/>
              <a:cs typeface="Arial"/>
              <a:sym typeface="Arial"/>
            </a:endParaRPr>
          </a:p>
        </p:txBody>
      </p:sp>
      <p:sp>
        <p:nvSpPr>
          <p:cNvPr id="263" name="Google Shape;263;p22"/>
          <p:cNvSpPr txBox="1"/>
          <p:nvPr/>
        </p:nvSpPr>
        <p:spPr>
          <a:xfrm>
            <a:off x="6797901" y="1676055"/>
            <a:ext cx="11299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FF0000"/>
                </a:solidFill>
                <a:latin typeface="Calibri"/>
                <a:ea typeface="Calibri"/>
                <a:cs typeface="Calibri"/>
                <a:sym typeface="Calibri"/>
              </a:rPr>
              <a:t>Phase 4:</a:t>
            </a:r>
            <a:endParaRPr sz="1400" b="0" i="0" u="none" strike="noStrike" cap="none">
              <a:solidFill>
                <a:srgbClr val="000000"/>
              </a:solidFill>
              <a:latin typeface="Arial"/>
              <a:ea typeface="Arial"/>
              <a:cs typeface="Arial"/>
              <a:sym typeface="Arial"/>
            </a:endParaRPr>
          </a:p>
        </p:txBody>
      </p:sp>
      <p:sp>
        <p:nvSpPr>
          <p:cNvPr id="264" name="Google Shape;264;p22"/>
          <p:cNvSpPr txBox="1"/>
          <p:nvPr/>
        </p:nvSpPr>
        <p:spPr>
          <a:xfrm>
            <a:off x="167929" y="2876550"/>
            <a:ext cx="2041871"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Identified problem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Statement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Conducted literature reviews.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Acquired knowledge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For achieving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Objective.</a:t>
            </a:r>
            <a:endParaRPr sz="1600" b="0" i="0" u="none" strike="noStrike" cap="none" dirty="0">
              <a:solidFill>
                <a:schemeClr val="dk1"/>
              </a:solidFill>
              <a:latin typeface="Calibri"/>
              <a:ea typeface="Calibri"/>
              <a:cs typeface="Calibri"/>
              <a:sym typeface="Calibri"/>
            </a:endParaRPr>
          </a:p>
        </p:txBody>
      </p:sp>
      <p:sp>
        <p:nvSpPr>
          <p:cNvPr id="265" name="Google Shape;265;p22"/>
          <p:cNvSpPr txBox="1"/>
          <p:nvPr/>
        </p:nvSpPr>
        <p:spPr>
          <a:xfrm>
            <a:off x="2491171" y="2952750"/>
            <a:ext cx="2163694"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dirty="0">
                <a:solidFill>
                  <a:schemeClr val="dk1"/>
                </a:solidFill>
                <a:latin typeface="Calibri"/>
                <a:ea typeface="Calibri"/>
                <a:cs typeface="Calibri"/>
                <a:sym typeface="Calibri"/>
              </a:rPr>
              <a:t>Detailed explanation on </a:t>
            </a:r>
            <a:r>
              <a:rPr lang="en-IN" sz="1600" dirty="0">
                <a:solidFill>
                  <a:schemeClr val="dk1"/>
                </a:solidFill>
                <a:latin typeface="Calibri"/>
                <a:ea typeface="Calibri"/>
                <a:cs typeface="Calibri"/>
                <a:sym typeface="Calibri"/>
              </a:rPr>
              <a:t>the </a:t>
            </a:r>
            <a:r>
              <a:rPr lang="en-IN" sz="1600" b="0" i="0" u="none" strike="noStrike" cap="none" dirty="0">
                <a:solidFill>
                  <a:schemeClr val="dk1"/>
                </a:solidFill>
                <a:latin typeface="Calibri"/>
                <a:ea typeface="Calibri"/>
                <a:cs typeface="Calibri"/>
                <a:sym typeface="Calibri"/>
              </a:rPr>
              <a:t>use of Smart Irrigation in Agriculture and a relevant model.</a:t>
            </a: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271" name="Google Shape;271;p23"/>
          <p:cNvGrpSpPr/>
          <p:nvPr/>
        </p:nvGrpSpPr>
        <p:grpSpPr>
          <a:xfrm>
            <a:off x="0" y="18736"/>
            <a:ext cx="9144001" cy="511163"/>
            <a:chOff x="0" y="18736"/>
            <a:chExt cx="9144001" cy="511163"/>
          </a:xfrm>
        </p:grpSpPr>
        <p:pic>
          <p:nvPicPr>
            <p:cNvPr id="272" name="Google Shape;272;p23"/>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73" name="Google Shape;273;p23"/>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74" name="Google Shape;274;p23"/>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5" name="Google Shape;275;p23"/>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276" name="Google Shape;276;p23"/>
          <p:cNvSpPr txBox="1"/>
          <p:nvPr/>
        </p:nvSpPr>
        <p:spPr>
          <a:xfrm>
            <a:off x="3143794" y="21892"/>
            <a:ext cx="230450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REFERENCES</a:t>
            </a: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04800" y="521969"/>
            <a:ext cx="8763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23"/>
          <p:cNvSpPr/>
          <p:nvPr/>
        </p:nvSpPr>
        <p:spPr>
          <a:xfrm>
            <a:off x="27604" y="529899"/>
            <a:ext cx="8963996" cy="4591709"/>
          </a:xfrm>
          <a:prstGeom prst="rect">
            <a:avLst/>
          </a:prstGeom>
          <a:noFill/>
          <a:ln>
            <a:noFill/>
          </a:ln>
        </p:spPr>
        <p:txBody>
          <a:bodyPr spcFirstLastPara="1" wrap="square" lIns="91425" tIns="45700" rIns="91425" bIns="45700" anchor="t" anchorCtr="0">
            <a:noAutofit/>
          </a:bodyPr>
          <a:lstStyle/>
          <a:p>
            <a:pPr marL="285750" marR="0" indent="-285750" algn="l" rtl="0" fontAlgn="t">
              <a:spcBef>
                <a:spcPts val="0"/>
              </a:spcBef>
              <a:spcAft>
                <a:spcPts val="0"/>
              </a:spcAft>
              <a:buFont typeface="Arial" panose="020B0604020202020204" pitchFamily="34" charset="0"/>
              <a:buChar char="•"/>
            </a:pPr>
            <a:r>
              <a:rPr lang="en-IN" sz="1800" b="0" i="0" u="none" strike="noStrike" cap="none" dirty="0">
                <a:solidFill>
                  <a:schemeClr val="dk1"/>
                </a:solidFill>
                <a:latin typeface="Calibri"/>
                <a:ea typeface="Calibri"/>
                <a:cs typeface="Calibri"/>
                <a:sym typeface="Calibri"/>
              </a:rPr>
              <a:t>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Mvungi</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Abu ,</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Physics and Chemistry of the Earth , Parts A/B/C. P</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ublished</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by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Elsevier.Ltd</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Volume 30,Issues 11-16,2013</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285750" marR="0" indent="-285750" algn="l" rtl="0" fontAlgn="t">
              <a:spcBef>
                <a:spcPts val="0"/>
              </a:spcBef>
              <a:spcAft>
                <a:spcPts val="0"/>
              </a:spcAft>
              <a:buFont typeface="Arial" panose="020B0604020202020204" pitchFamily="34" charset="0"/>
              <a:buChar char="•"/>
            </a:pPr>
            <a:endParaRPr lang="en-IN" sz="1800" b="0" i="0" u="none" strike="noStrike" dirty="0">
              <a:effectLst/>
              <a:latin typeface="Arial" panose="020B0604020202020204" pitchFamily="34" charset="0"/>
            </a:endParaRPr>
          </a:p>
          <a:p>
            <a:pPr marL="285750" indent="-285750">
              <a:buFont typeface="Arial" panose="020B0604020202020204" pitchFamily="34" charset="0"/>
              <a:buChar char="•"/>
            </a:pPr>
            <a:r>
              <a:rPr lang="en-IN" sz="1800" dirty="0">
                <a:hlinkClick r:id="rId5"/>
              </a:rPr>
              <a:t> https://www.researchgate.net/publication/335037105_Superabsorbent_Polymers-  </a:t>
            </a:r>
          </a:p>
          <a:p>
            <a:r>
              <a:rPr lang="en-IN" sz="1800" dirty="0" err="1">
                <a:hlinkClick r:id="rId5"/>
              </a:rPr>
              <a:t>A_Potential_Solution_for_Irrigation_in_Agriculture</a:t>
            </a:r>
            <a:r>
              <a:rPr lang="en-IN" sz="1800" dirty="0">
                <a:hlinkClick r:id="rId5"/>
              </a:rPr>
              <a:t>/citation/download</a:t>
            </a:r>
            <a:endParaRPr lang="en-US" sz="1800" dirty="0"/>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IN" sz="1800" b="0" i="0" u="none" strike="noStrike" cap="none" dirty="0">
              <a:solidFill>
                <a:schemeClr val="dk1"/>
              </a:solidFill>
              <a:latin typeface="Calibri"/>
              <a:ea typeface="Calibri"/>
              <a:cs typeface="Calibri"/>
              <a:sym typeface="Calibri"/>
            </a:endParaRPr>
          </a:p>
          <a:p>
            <a:pPr marL="432054" marR="585216" indent="-285750" algn="l" rtl="0" fontAlgn="t">
              <a:spcBef>
                <a:spcPts val="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Yohannes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Aberra</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Geographical Journal ,</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Royal Geographical Society ,    Volume 170, Issue 3-2004</a:t>
            </a:r>
          </a:p>
          <a:p>
            <a:pPr marL="432054" marR="585216" indent="-285750" algn="l" rtl="0" fontAlgn="t">
              <a:spcBef>
                <a:spcPts val="0"/>
              </a:spcBef>
              <a:spcAft>
                <a:spcPts val="0"/>
              </a:spcAft>
              <a:buFont typeface="Arial" panose="020B0604020202020204" pitchFamily="34" charset="0"/>
              <a:buChar char="•"/>
            </a:pPr>
            <a:endParaRPr lang="en-IN" sz="1800" b="0" i="0" u="none" strike="noStrike" dirty="0">
              <a:effectLst/>
              <a:latin typeface="Arial" panose="020B0604020202020204" pitchFamily="34" charset="0"/>
            </a:endParaRPr>
          </a:p>
          <a:p>
            <a:pPr marL="432054" marR="137160" indent="-285750" algn="l" rtl="0" fontAlgn="t">
              <a:spcBef>
                <a:spcPts val="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Joe Henry Obit , Christie Pei-Yee Chin,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Haviluddin</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Haviluddin</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Yuto</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Lim</a:t>
            </a:r>
            <a:r>
              <a:rPr lang="en-US" sz="1800" dirty="0">
                <a:latin typeface="Calibri" panose="020F0502020204030204" pitchFamily="34" charset="0"/>
                <a:ea typeface="Calibri" panose="020F0502020204030204" pitchFamily="34" charset="0"/>
                <a:cs typeface="Calibri" panose="020F0502020204030204" pitchFamily="34" charset="0"/>
              </a:rPr>
              <a:t>,</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Towards Paddy Rice Smart Farming: A Review on Big Data, Machine Learning, and Rice Production Tasks</a:t>
            </a:r>
            <a:endParaRPr lang="en-IN" sz="1800" b="0" i="0" u="none" strike="noStrike" dirty="0">
              <a:effectLst/>
              <a:latin typeface="Arial" panose="020B0604020202020204" pitchFamily="34" charset="0"/>
            </a:endParaRPr>
          </a:p>
          <a:p>
            <a:pPr marL="432054" marR="137160" indent="-285750" algn="l" rtl="0" fontAlgn="t">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IEEE, Volume 9.</a:t>
            </a: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pPr marL="432054" marR="137160" indent="-285750" algn="l" rtl="0" fontAlgn="t">
              <a:spcBef>
                <a:spcPts val="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Bam Bahadur Sinha, R. </a:t>
            </a:r>
            <a:r>
              <a:rPr lang="en-IN"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Dhanalakshmi</a:t>
            </a:r>
            <a:endParaRPr lang="en-IN" sz="1800" b="0" i="0" u="none" strike="noStrike" dirty="0">
              <a:effectLst/>
              <a:latin typeface="Arial" panose="020B0604020202020204" pitchFamily="34" charset="0"/>
            </a:endParaRPr>
          </a:p>
          <a:p>
            <a:pPr marR="0" algn="l" rtl="0" fontAlgn="t">
              <a:spcBef>
                <a:spcPts val="0"/>
              </a:spcBef>
              <a:spcAft>
                <a:spcPts val="0"/>
              </a:spcAft>
            </a:pP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Recent advancements and challenges of Internet of Things in smart agriculture: A survey</a:t>
            </a:r>
            <a:endParaRPr lang="en-IN" sz="1800" b="0" i="0" u="none" strike="noStrike" dirty="0">
              <a:effectLst/>
              <a:latin typeface="Arial" panose="020B0604020202020204" pitchFamily="34" charset="0"/>
            </a:endParaRPr>
          </a:p>
          <a:p>
            <a:pPr marL="146304" marR="219456" algn="l" rtl="0" fontAlgn="t">
              <a:spcBef>
                <a:spcPts val="0"/>
              </a:spcBef>
              <a:spcAft>
                <a:spcPts val="0"/>
              </a:spcAft>
            </a:pP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Elsevier, Volume -126</a:t>
            </a:r>
            <a:endParaRPr lang="en-IN" sz="1800" b="0" i="0" u="none" strike="noStrike" dirty="0">
              <a:effectLst/>
              <a:latin typeface="Arial" panose="020B0604020202020204" pitchFamily="34" charset="0"/>
            </a:endParaRPr>
          </a:p>
          <a:p>
            <a:pPr marL="146304" marR="219456" indent="0" algn="l" rtl="0" fontAlgn="t">
              <a:spcBef>
                <a:spcPts val="0"/>
              </a:spcBef>
              <a:spcAft>
                <a:spcPts val="0"/>
              </a:spcAft>
            </a:pPr>
            <a:endParaRPr lang="en-IN" sz="1800" b="0" i="0" u="none" strike="noStrike" dirty="0">
              <a:effectLst/>
              <a:latin typeface="Arial" panose="020B0604020202020204" pitchFamily="34" charset="0"/>
            </a:endParaRPr>
          </a:p>
          <a:p>
            <a:pPr marL="146304" marR="137160" indent="0" algn="l" rtl="0" fontAlgn="t">
              <a:spcBef>
                <a:spcPts val="0"/>
              </a:spcBef>
              <a:spcAft>
                <a:spcPts val="0"/>
              </a:spcAft>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260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271" name="Google Shape;271;p23"/>
          <p:cNvGrpSpPr/>
          <p:nvPr/>
        </p:nvGrpSpPr>
        <p:grpSpPr>
          <a:xfrm>
            <a:off x="0" y="18736"/>
            <a:ext cx="9144001" cy="511163"/>
            <a:chOff x="0" y="18736"/>
            <a:chExt cx="9144001" cy="511163"/>
          </a:xfrm>
        </p:grpSpPr>
        <p:pic>
          <p:nvPicPr>
            <p:cNvPr id="272" name="Google Shape;272;p23"/>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273" name="Google Shape;273;p23"/>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274" name="Google Shape;274;p23"/>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5" name="Google Shape;275;p23"/>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276" name="Google Shape;276;p23"/>
          <p:cNvSpPr txBox="1"/>
          <p:nvPr/>
        </p:nvSpPr>
        <p:spPr>
          <a:xfrm>
            <a:off x="3143794" y="21892"/>
            <a:ext cx="230450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REFERENCES</a:t>
            </a:r>
            <a:endParaRPr sz="1400" b="0" i="0" u="none" strike="noStrike" cap="none">
              <a:solidFill>
                <a:srgbClr val="000000"/>
              </a:solidFill>
              <a:latin typeface="Arial"/>
              <a:ea typeface="Arial"/>
              <a:cs typeface="Arial"/>
              <a:sym typeface="Arial"/>
            </a:endParaRPr>
          </a:p>
        </p:txBody>
      </p:sp>
      <p:sp>
        <p:nvSpPr>
          <p:cNvPr id="277" name="Google Shape;277;p23"/>
          <p:cNvSpPr/>
          <p:nvPr/>
        </p:nvSpPr>
        <p:spPr>
          <a:xfrm>
            <a:off x="304800" y="521969"/>
            <a:ext cx="8763000"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23"/>
          <p:cNvSpPr/>
          <p:nvPr/>
        </p:nvSpPr>
        <p:spPr>
          <a:xfrm>
            <a:off x="27604" y="529899"/>
            <a:ext cx="8963996" cy="4591709"/>
          </a:xfrm>
          <a:prstGeom prst="rect">
            <a:avLst/>
          </a:prstGeom>
          <a:noFill/>
          <a:ln>
            <a:noFill/>
          </a:ln>
        </p:spPr>
        <p:txBody>
          <a:bodyPr spcFirstLastPara="1" wrap="square" lIns="91425" tIns="45700" rIns="91425" bIns="45700" anchor="t" anchorCtr="0">
            <a:noAutofit/>
          </a:bodyPr>
          <a:lstStyle/>
          <a:p>
            <a:pPr algn="just"/>
            <a:r>
              <a:rPr lang="en-IN" dirty="0"/>
              <a:t>1. Sakar, S. K., </a:t>
            </a:r>
            <a:r>
              <a:rPr lang="en-IN" dirty="0" err="1"/>
              <a:t>Basavaraju</a:t>
            </a:r>
            <a:r>
              <a:rPr lang="en-IN" dirty="0"/>
              <a:t>, T. G., &amp; </a:t>
            </a:r>
            <a:r>
              <a:rPr lang="en-IN" dirty="0" err="1"/>
              <a:t>Puttamadappa</a:t>
            </a:r>
            <a:r>
              <a:rPr lang="en-IN" dirty="0"/>
              <a:t>, C. (2008). Principles protocols, and applications, ad hoc mobile wireless networks. London: Taylor &amp; Francis Group.</a:t>
            </a:r>
          </a:p>
          <a:p>
            <a:pPr algn="just"/>
            <a:r>
              <a:rPr lang="en-IN" dirty="0"/>
              <a:t>2. Wan, Z., </a:t>
            </a:r>
            <a:r>
              <a:rPr lang="en-IN" dirty="0" err="1"/>
              <a:t>Xiong</a:t>
            </a:r>
            <a:r>
              <a:rPr lang="en-IN" dirty="0"/>
              <a:t>, N., &amp; Yang, L. T. (2015). Cross-layer video transmission over IEEE 802.11e </a:t>
            </a:r>
            <a:r>
              <a:rPr lang="en-IN" dirty="0" err="1"/>
              <a:t>multihop</a:t>
            </a:r>
            <a:r>
              <a:rPr lang="en-IN" dirty="0"/>
              <a:t> networks. Multimedia Tools and Applications,74(1), 5–23.</a:t>
            </a:r>
          </a:p>
          <a:p>
            <a:pPr algn="just"/>
            <a:r>
              <a:rPr lang="en-IN" dirty="0"/>
              <a:t>3. Perkins, C. E., &amp; Royer, E. M. (1999). Ad-hoc on-demand distance vector routing. In Proceeding of IEEE Workshop on Mobile Computing Systems and Applications (WMCSA) (pp.1–11).</a:t>
            </a:r>
          </a:p>
          <a:p>
            <a:pPr algn="just"/>
            <a:r>
              <a:rPr lang="en-IN" dirty="0"/>
              <a:t>4. </a:t>
            </a:r>
            <a:r>
              <a:rPr lang="en-IN" dirty="0" err="1"/>
              <a:t>Ramrekha</a:t>
            </a:r>
            <a:r>
              <a:rPr lang="en-IN" dirty="0"/>
              <a:t>, A., &amp; </a:t>
            </a:r>
            <a:r>
              <a:rPr lang="en-IN" dirty="0" err="1"/>
              <a:t>Talooki</a:t>
            </a:r>
            <a:r>
              <a:rPr lang="en-IN" dirty="0"/>
              <a:t>, V. C. (2010). Energy efﬁcient and scalable routing protocol for extreme emergency ad hoc communications. Mobile Networks and Applications, 17(2), 312–324. doi:10.1007/s11036-011-0336-0.</a:t>
            </a:r>
          </a:p>
          <a:p>
            <a:pPr algn="just"/>
            <a:r>
              <a:rPr lang="en-IN" dirty="0"/>
              <a:t>5. Jiang, M., Li, J., &amp; Tay, Y. (1999). Cluster based routing protocol (CBRP) functional </a:t>
            </a:r>
            <a:r>
              <a:rPr lang="en-IN" dirty="0" err="1"/>
              <a:t>specication</a:t>
            </a:r>
            <a:r>
              <a:rPr lang="en-IN" dirty="0"/>
              <a:t>, internet draft. MANET working group.</a:t>
            </a:r>
          </a:p>
          <a:p>
            <a:pPr algn="just"/>
            <a:r>
              <a:rPr lang="en-IN" dirty="0"/>
              <a:t>6. Han, K., et al. (2013). Algorithm design for data communications in duty-cycled wireless sensor networks: A survey. IEEE Communications Magazine,51(7), 107–113.</a:t>
            </a:r>
          </a:p>
          <a:p>
            <a:pPr algn="just"/>
            <a:r>
              <a:rPr lang="en-IN" dirty="0"/>
              <a:t>7. Li, M., et al. (2013). A survey on topology control in wireless sensor networks: Taxonomy, comparative study, and open issues. Proceedings of the IEEE,101(12), 2538–2557.</a:t>
            </a:r>
          </a:p>
          <a:p>
            <a:pPr algn="just"/>
            <a:r>
              <a:rPr lang="en-IN" dirty="0"/>
              <a:t>8. Xiang, L., et al. (2011). Compressed data aggregation for energy efﬁcient wireless sensor networks. In SECON-IEEE communication society (pp. 46–54).</a:t>
            </a:r>
          </a:p>
          <a:p>
            <a:pPr algn="just"/>
            <a:r>
              <a:rPr lang="en-IN" dirty="0"/>
              <a:t>9. </a:t>
            </a:r>
            <a:r>
              <a:rPr lang="en-IN" dirty="0" err="1"/>
              <a:t>Chilamkurti</a:t>
            </a:r>
            <a:r>
              <a:rPr lang="en-IN" dirty="0"/>
              <a:t>, N., et al. (2009). Cross-layer support for energy efﬁcient routing in wireless sensor networks. Journal of Sensors, 2009, 134165. http://dx.doi.org/10.1155/2009/134165.</a:t>
            </a:r>
          </a:p>
        </p:txBody>
      </p:sp>
    </p:spTree>
    <p:extLst>
      <p:ext uri="{BB962C8B-B14F-4D97-AF65-F5344CB8AC3E}">
        <p14:creationId xmlns:p14="http://schemas.microsoft.com/office/powerpoint/2010/main" val="121881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p:nvPr/>
        </p:nvSpPr>
        <p:spPr>
          <a:xfrm>
            <a:off x="1981200" y="1885950"/>
            <a:ext cx="49530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600"/>
              <a:buFont typeface="Arial"/>
              <a:buNone/>
            </a:pPr>
            <a:r>
              <a:rPr lang="en-IN" sz="6600" b="0" i="1" u="none" strike="noStrike" cap="none">
                <a:solidFill>
                  <a:srgbClr val="00B050"/>
                </a:solidFill>
                <a:latin typeface="Calibri"/>
                <a:ea typeface="Calibri"/>
                <a:cs typeface="Calibri"/>
                <a:sym typeface="Calibri"/>
              </a:rPr>
              <a:t>Thank You</a:t>
            </a:r>
            <a:endParaRPr sz="41300" b="0" i="1" u="none" strike="noStrike" cap="none">
              <a:solidFill>
                <a:srgbClr val="00B05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1233055" y="0"/>
            <a:ext cx="6151418" cy="457200"/>
          </a:xfrm>
          <a:prstGeom prst="rect">
            <a:avLst/>
          </a:prstGeom>
          <a:solidFill>
            <a:srgbClr val="7F6000"/>
          </a:solidFill>
          <a:ln>
            <a:noFill/>
          </a:ln>
        </p:spPr>
        <p:txBody>
          <a:bodyPr spcFirstLastPara="1" wrap="square" lIns="68569" tIns="34275" rIns="68569" bIns="34275" anchor="ctr" anchorCtr="0">
            <a:noAutofit/>
          </a:bodyPr>
          <a:lstStyle/>
          <a:p>
            <a:pPr algn="ctr">
              <a:lnSpc>
                <a:spcPct val="90000"/>
              </a:lnSpc>
            </a:pPr>
            <a:r>
              <a:rPr lang="en-IN" sz="3000">
                <a:solidFill>
                  <a:schemeClr val="lt1"/>
                </a:solidFill>
                <a:latin typeface="Calibri"/>
                <a:ea typeface="Calibri"/>
                <a:cs typeface="Calibri"/>
                <a:sym typeface="Calibri"/>
              </a:rPr>
              <a:t> Project title</a:t>
            </a:r>
            <a:endParaRPr sz="3000">
              <a:solidFill>
                <a:schemeClr val="lt1"/>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17EAE9E3-0E89-B472-0C22-ADC539402DFD}"/>
                  </a:ext>
                </a:extLst>
              </p14:cNvPr>
              <p14:cNvContentPartPr/>
              <p14:nvPr/>
            </p14:nvContentPartPr>
            <p14:xfrm>
              <a:off x="7248638" y="2941923"/>
              <a:ext cx="270" cy="270"/>
            </p14:xfrm>
          </p:contentPart>
        </mc:Choice>
        <mc:Fallback xmlns="">
          <p:pic>
            <p:nvPicPr>
              <p:cNvPr id="8" name="Ink 7">
                <a:extLst>
                  <a:ext uri="{FF2B5EF4-FFF2-40B4-BE49-F238E27FC236}">
                    <a16:creationId xmlns:a16="http://schemas.microsoft.com/office/drawing/2014/main" id="{17EAE9E3-0E89-B472-0C22-ADC539402DFD}"/>
                  </a:ext>
                </a:extLst>
              </p:cNvPr>
              <p:cNvPicPr/>
              <p:nvPr/>
            </p:nvPicPr>
            <p:blipFill>
              <a:blip r:embed="rId4"/>
              <a:stretch>
                <a:fillRect/>
              </a:stretch>
            </p:blipFill>
            <p:spPr>
              <a:xfrm>
                <a:off x="7241888" y="2935173"/>
                <a:ext cx="13500" cy="13500"/>
              </a:xfrm>
              <a:prstGeom prst="rect">
                <a:avLst/>
              </a:prstGeom>
            </p:spPr>
          </p:pic>
        </mc:Fallback>
      </mc:AlternateContent>
      <p:sp>
        <p:nvSpPr>
          <p:cNvPr id="10" name="TextBox 9">
            <a:extLst>
              <a:ext uri="{FF2B5EF4-FFF2-40B4-BE49-F238E27FC236}">
                <a16:creationId xmlns:a16="http://schemas.microsoft.com/office/drawing/2014/main" id="{19BEB046-1986-873E-E836-C842553CF695}"/>
              </a:ext>
            </a:extLst>
          </p:cNvPr>
          <p:cNvSpPr txBox="1"/>
          <p:nvPr/>
        </p:nvSpPr>
        <p:spPr>
          <a:xfrm>
            <a:off x="1468814" y="2374761"/>
            <a:ext cx="6872298" cy="507831"/>
          </a:xfrm>
          <a:prstGeom prst="rect">
            <a:avLst/>
          </a:prstGeom>
          <a:noFill/>
        </p:spPr>
        <p:txBody>
          <a:bodyPr wrap="square" rtlCol="0">
            <a:spAutoFit/>
          </a:bodyPr>
          <a:lstStyle/>
          <a:p>
            <a:pPr algn="just"/>
            <a:r>
              <a:rPr lang="en-US" sz="2700" b="1" dirty="0">
                <a:solidFill>
                  <a:srgbClr val="00B050"/>
                </a:solidFill>
              </a:rPr>
              <a:t>       PRECISION IRRIGATION</a:t>
            </a:r>
            <a:endParaRPr lang="en-IN" sz="2700" b="1" dirty="0">
              <a:solidFill>
                <a:srgbClr val="00B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9"/>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76" name="Google Shape;76;p9"/>
          <p:cNvGrpSpPr/>
          <p:nvPr/>
        </p:nvGrpSpPr>
        <p:grpSpPr>
          <a:xfrm>
            <a:off x="0" y="18736"/>
            <a:ext cx="9144001" cy="511163"/>
            <a:chOff x="0" y="18736"/>
            <a:chExt cx="9144001" cy="511163"/>
          </a:xfrm>
        </p:grpSpPr>
        <p:pic>
          <p:nvPicPr>
            <p:cNvPr id="77" name="Google Shape;77;p9"/>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78" name="Google Shape;78;p9"/>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79" name="Google Shape;79;p9"/>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0" name="Google Shape;80;p9"/>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81" name="Google Shape;81;p9"/>
          <p:cNvSpPr txBox="1">
            <a:spLocks noGrp="1"/>
          </p:cNvSpPr>
          <p:nvPr>
            <p:ph type="title"/>
          </p:nvPr>
        </p:nvSpPr>
        <p:spPr>
          <a:xfrm>
            <a:off x="3635540" y="36753"/>
            <a:ext cx="1344930" cy="3454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IN"/>
              <a:t>CONTENTS</a:t>
            </a:r>
            <a:endParaRPr/>
          </a:p>
        </p:txBody>
      </p:sp>
      <p:pic>
        <p:nvPicPr>
          <p:cNvPr id="82" name="Google Shape;82;p9"/>
          <p:cNvPicPr preferRelativeResize="0"/>
          <p:nvPr/>
        </p:nvPicPr>
        <p:blipFill rotWithShape="1">
          <a:blip r:embed="rId5">
            <a:alphaModFix/>
          </a:blip>
          <a:srcRect/>
          <a:stretch/>
        </p:blipFill>
        <p:spPr>
          <a:xfrm>
            <a:off x="5383731" y="632750"/>
            <a:ext cx="2854004" cy="4373460"/>
          </a:xfrm>
          <a:prstGeom prst="rect">
            <a:avLst/>
          </a:prstGeom>
          <a:noFill/>
          <a:ln>
            <a:noFill/>
          </a:ln>
        </p:spPr>
      </p:pic>
      <p:sp>
        <p:nvSpPr>
          <p:cNvPr id="83" name="Google Shape;83;p9"/>
          <p:cNvSpPr txBox="1"/>
          <p:nvPr/>
        </p:nvSpPr>
        <p:spPr>
          <a:xfrm>
            <a:off x="914400" y="702522"/>
            <a:ext cx="3048000" cy="424731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1. Introduction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2. Problem Survey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3. Literature Survey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4. Motivation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5. Objectives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6. Methodology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7. Timeline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Times New Roman"/>
                <a:ea typeface="Times New Roman"/>
                <a:cs typeface="Times New Roman"/>
                <a:sym typeface="Times New Roman"/>
              </a:rPr>
              <a:t>8. References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0"/>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89" name="Google Shape;89;p10"/>
          <p:cNvGrpSpPr/>
          <p:nvPr/>
        </p:nvGrpSpPr>
        <p:grpSpPr>
          <a:xfrm>
            <a:off x="0" y="18736"/>
            <a:ext cx="9144001" cy="511163"/>
            <a:chOff x="0" y="18736"/>
            <a:chExt cx="9144001" cy="511163"/>
          </a:xfrm>
        </p:grpSpPr>
        <p:pic>
          <p:nvPicPr>
            <p:cNvPr id="90" name="Google Shape;90;p10"/>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91" name="Google Shape;91;p10"/>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92" name="Google Shape;92;p10"/>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3" name="Google Shape;93;p10"/>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94" name="Google Shape;94;p10"/>
          <p:cNvSpPr txBox="1"/>
          <p:nvPr/>
        </p:nvSpPr>
        <p:spPr>
          <a:xfrm>
            <a:off x="3200400" y="29001"/>
            <a:ext cx="2743200"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INTRODUCTION</a:t>
            </a:r>
            <a:endParaRPr sz="1400" b="0" i="0" u="none" strike="noStrike" cap="none">
              <a:solidFill>
                <a:srgbClr val="000000"/>
              </a:solidFill>
              <a:latin typeface="Arial"/>
              <a:ea typeface="Arial"/>
              <a:cs typeface="Arial"/>
              <a:sym typeface="Arial"/>
            </a:endParaRPr>
          </a:p>
        </p:txBody>
      </p:sp>
      <p:sp>
        <p:nvSpPr>
          <p:cNvPr id="95" name="Google Shape;95;p10"/>
          <p:cNvSpPr txBox="1"/>
          <p:nvPr/>
        </p:nvSpPr>
        <p:spPr>
          <a:xfrm>
            <a:off x="152400" y="538558"/>
            <a:ext cx="8763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rgbClr val="953734"/>
                </a:solidFill>
                <a:latin typeface="Calibri"/>
                <a:ea typeface="Arial"/>
                <a:cs typeface="Calibri"/>
                <a:sym typeface="Calibri"/>
              </a:rPr>
              <a:t>Irrigation</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Char char="•"/>
            </a:pPr>
            <a:r>
              <a:rPr lang="en-IN" sz="1800" dirty="0"/>
              <a:t>Irrigation is </a:t>
            </a:r>
            <a:r>
              <a:rPr lang="en-IN" sz="1800" b="1" dirty="0"/>
              <a:t>the supply of water to crops by artificial means</a:t>
            </a:r>
            <a:r>
              <a:rPr lang="en-IN" sz="1800" dirty="0"/>
              <a:t>.</a:t>
            </a:r>
          </a:p>
          <a:p>
            <a:pPr marR="0" lvl="0" algn="l" rtl="0">
              <a:lnSpc>
                <a:spcPct val="100000"/>
              </a:lnSpc>
              <a:spcBef>
                <a:spcPts val="0"/>
              </a:spcBef>
              <a:spcAft>
                <a:spcPts val="0"/>
              </a:spcAft>
              <a:buClr>
                <a:schemeClr val="dk1"/>
              </a:buClr>
              <a:buSzPts val="1800"/>
            </a:pPr>
            <a:endParaRPr lang="en-IN" sz="1800" dirty="0"/>
          </a:p>
          <a:p>
            <a:pPr marR="0" lvl="0" algn="l" rtl="0">
              <a:lnSpc>
                <a:spcPct val="100000"/>
              </a:lnSpc>
              <a:spcBef>
                <a:spcPts val="0"/>
              </a:spcBef>
              <a:spcAft>
                <a:spcPts val="0"/>
              </a:spcAft>
              <a:buClr>
                <a:schemeClr val="dk1"/>
              </a:buClr>
              <a:buSzPts val="1800"/>
            </a:pPr>
            <a:r>
              <a:rPr lang="en-US" sz="2800" b="0" i="0" u="none" strike="noStrike" cap="none" dirty="0">
                <a:solidFill>
                  <a:srgbClr val="953734"/>
                </a:solidFill>
                <a:latin typeface="Calibri"/>
                <a:ea typeface="Calibri"/>
                <a:cs typeface="Calibri"/>
                <a:sym typeface="Calibri"/>
              </a:rPr>
              <a:t>Smart irrigation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dirty="0"/>
              <a:t>Smart irrigation systems tailor watering schedules and run times automatically to meet specific landscape needs.</a:t>
            </a:r>
          </a:p>
          <a:p>
            <a:pPr marR="0" lvl="0" algn="l" rtl="0">
              <a:lnSpc>
                <a:spcPct val="100000"/>
              </a:lnSpc>
              <a:spcBef>
                <a:spcPts val="0"/>
              </a:spcBef>
              <a:spcAft>
                <a:spcPts val="0"/>
              </a:spcAft>
              <a:buClr>
                <a:schemeClr val="dk1"/>
              </a:buClr>
              <a:buSzPts val="1800"/>
            </a:pPr>
            <a:endParaRPr lang="en-US" sz="1800" dirty="0"/>
          </a:p>
          <a:p>
            <a:pPr marR="0" lvl="0" algn="l" rtl="0">
              <a:lnSpc>
                <a:spcPct val="100000"/>
              </a:lnSpc>
              <a:spcBef>
                <a:spcPts val="0"/>
              </a:spcBef>
              <a:spcAft>
                <a:spcPts val="0"/>
              </a:spcAft>
              <a:buClr>
                <a:schemeClr val="dk1"/>
              </a:buClr>
              <a:buSzPts val="1800"/>
            </a:pPr>
            <a:r>
              <a:rPr lang="en-IN" sz="2800" dirty="0">
                <a:solidFill>
                  <a:srgbClr val="953734"/>
                </a:solidFill>
                <a:latin typeface="Calibri"/>
                <a:cs typeface="Calibri"/>
                <a:sym typeface="Calibri"/>
              </a:rPr>
              <a:t>Impact of Smart irrigation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IN" sz="1800" dirty="0"/>
              <a:t>Smart irrigation can </a:t>
            </a:r>
            <a:r>
              <a:rPr lang="en-IN" sz="1800" b="1" dirty="0"/>
              <a:t>save irrigation water and improve yield at the farm level</a:t>
            </a:r>
            <a:r>
              <a:rPr lang="en-IN" sz="1800" dirty="0"/>
              <a:t>, consequently leading to improved food security for the global population.</a:t>
            </a:r>
          </a:p>
          <a:p>
            <a:pPr marR="0" lvl="0" algn="l" rtl="0">
              <a:lnSpc>
                <a:spcPct val="100000"/>
              </a:lnSpc>
              <a:spcBef>
                <a:spcPts val="0"/>
              </a:spcBef>
              <a:spcAft>
                <a:spcPts val="0"/>
              </a:spcAft>
              <a:buClr>
                <a:schemeClr val="dk1"/>
              </a:buClr>
              <a:buSzPts val="1800"/>
            </a:pPr>
            <a:endParaRPr lang="en-IN" sz="1800" dirty="0"/>
          </a:p>
          <a:p>
            <a:pPr marL="285750" marR="0" lvl="0" indent="-285750" algn="l" rtl="0">
              <a:lnSpc>
                <a:spcPct val="100000"/>
              </a:lnSpc>
              <a:spcBef>
                <a:spcPts val="0"/>
              </a:spcBef>
              <a:spcAft>
                <a:spcPts val="0"/>
              </a:spcAft>
              <a:buClr>
                <a:schemeClr val="dk1"/>
              </a:buClr>
              <a:buSzPts val="1800"/>
              <a:buFont typeface="Arial"/>
              <a:buChar char="•"/>
            </a:pPr>
            <a:r>
              <a:rPr lang="en-IN" sz="1800" dirty="0"/>
              <a:t>It is an advanced technology that </a:t>
            </a:r>
            <a:r>
              <a:rPr lang="en-IN" sz="1800" b="1" dirty="0"/>
              <a:t>contributes to water conservation, energy savings, soil stability, and cleaner water resources for wildlife</a:t>
            </a:r>
            <a:r>
              <a:rPr lang="en-IN" sz="1800" dirty="0"/>
              <a:t>.</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1"/>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101" name="Google Shape;101;p11"/>
          <p:cNvGrpSpPr/>
          <p:nvPr/>
        </p:nvGrpSpPr>
        <p:grpSpPr>
          <a:xfrm>
            <a:off x="0" y="18736"/>
            <a:ext cx="9144001" cy="511163"/>
            <a:chOff x="0" y="18736"/>
            <a:chExt cx="9144001" cy="511163"/>
          </a:xfrm>
        </p:grpSpPr>
        <p:pic>
          <p:nvPicPr>
            <p:cNvPr id="102" name="Google Shape;102;p11"/>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103" name="Google Shape;103;p11"/>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104" name="Google Shape;104;p11"/>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5" name="Google Shape;105;p11"/>
          <p:cNvSpPr txBox="1"/>
          <p:nvPr/>
        </p:nvSpPr>
        <p:spPr>
          <a:xfrm>
            <a:off x="7571798" y="99409"/>
            <a:ext cx="1083945" cy="162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IN" sz="900" b="1" i="1" u="none" strike="noStrike" cap="none">
                <a:solidFill>
                  <a:srgbClr val="0070C0"/>
                </a:solidFill>
                <a:latin typeface="Times New Roman"/>
                <a:ea typeface="Times New Roman"/>
                <a:cs typeface="Times New Roman"/>
                <a:sym typeface="Times New Roman"/>
              </a:rPr>
              <a:t>Go, Change the World</a:t>
            </a:r>
            <a:endParaRPr sz="900" b="0" i="0" u="none" strike="noStrike" cap="none">
              <a:solidFill>
                <a:schemeClr val="dk1"/>
              </a:solidFill>
              <a:latin typeface="Times New Roman"/>
              <a:ea typeface="Times New Roman"/>
              <a:cs typeface="Times New Roman"/>
              <a:sym typeface="Times New Roman"/>
            </a:endParaRPr>
          </a:p>
        </p:txBody>
      </p:sp>
      <p:sp>
        <p:nvSpPr>
          <p:cNvPr id="106" name="Google Shape;106;p11"/>
          <p:cNvSpPr txBox="1"/>
          <p:nvPr/>
        </p:nvSpPr>
        <p:spPr>
          <a:xfrm>
            <a:off x="3352800" y="53433"/>
            <a:ext cx="2438400"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2E75B5"/>
                </a:solidFill>
                <a:latin typeface="Trebuchet MS"/>
                <a:ea typeface="Trebuchet MS"/>
                <a:cs typeface="Trebuchet MS"/>
                <a:sym typeface="Trebuchet MS"/>
              </a:rPr>
              <a:t>PROBLEM SURVEY</a:t>
            </a:r>
            <a:endParaRPr sz="1400" b="0" i="0" u="none" strike="noStrike" cap="none">
              <a:solidFill>
                <a:srgbClr val="000000"/>
              </a:solidFill>
              <a:latin typeface="Arial"/>
              <a:ea typeface="Arial"/>
              <a:cs typeface="Arial"/>
              <a:sym typeface="Arial"/>
            </a:endParaRPr>
          </a:p>
        </p:txBody>
      </p:sp>
      <p:sp>
        <p:nvSpPr>
          <p:cNvPr id="107" name="Google Shape;107;p11"/>
          <p:cNvSpPr txBox="1"/>
          <p:nvPr/>
        </p:nvSpPr>
        <p:spPr>
          <a:xfrm>
            <a:off x="89209" y="742950"/>
            <a:ext cx="8559099" cy="45242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2252B"/>
              </a:buClr>
              <a:buSzPts val="1800"/>
              <a:buFont typeface="Arial"/>
              <a:buChar char="•"/>
            </a:pPr>
            <a:r>
              <a:rPr lang="en-IN" sz="1800" b="1" i="0" u="none" strike="noStrike" cap="none" dirty="0">
                <a:solidFill>
                  <a:srgbClr val="22252B"/>
                </a:solidFill>
                <a:latin typeface="Roboto"/>
                <a:ea typeface="Roboto"/>
                <a:cs typeface="Roboto"/>
                <a:sym typeface="Roboto"/>
              </a:rPr>
              <a:t> Loss of water-  </a:t>
            </a:r>
            <a:r>
              <a:rPr lang="en-IN" sz="1800" b="0" i="0" u="none" strike="noStrike" cap="none" dirty="0">
                <a:solidFill>
                  <a:srgbClr val="22252B"/>
                </a:solidFill>
                <a:latin typeface="Roboto"/>
                <a:ea typeface="Roboto"/>
                <a:cs typeface="Roboto"/>
                <a:sym typeface="Roboto"/>
              </a:rPr>
              <a:t> Traditiona</a:t>
            </a:r>
            <a:r>
              <a:rPr lang="en-IN" sz="1800" dirty="0">
                <a:solidFill>
                  <a:srgbClr val="22252B"/>
                </a:solidFill>
                <a:latin typeface="Roboto"/>
                <a:ea typeface="Roboto"/>
                <a:cs typeface="Roboto"/>
                <a:sym typeface="Roboto"/>
              </a:rPr>
              <a:t>l irrigation practices face the </a:t>
            </a:r>
            <a:r>
              <a:rPr lang="en-US" sz="1800" dirty="0"/>
              <a:t>loss of water through seepage and lack of adequate extension services reduce its coverage and cause uneven distribution.</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22252B"/>
              </a:solidFill>
              <a:latin typeface="Roboto"/>
              <a:ea typeface="Roboto"/>
              <a:cs typeface="Roboto"/>
              <a:sym typeface="Roboto"/>
            </a:endParaRPr>
          </a:p>
          <a:p>
            <a:pPr marL="285750" marR="0" lvl="0" indent="-285750" algn="l" rtl="0">
              <a:lnSpc>
                <a:spcPct val="100000"/>
              </a:lnSpc>
              <a:spcBef>
                <a:spcPts val="0"/>
              </a:spcBef>
              <a:spcAft>
                <a:spcPts val="0"/>
              </a:spcAft>
              <a:buClr>
                <a:srgbClr val="22252B"/>
              </a:buClr>
              <a:buSzPts val="1800"/>
              <a:buFont typeface="Arial"/>
              <a:buChar char="•"/>
            </a:pPr>
            <a:r>
              <a:rPr lang="en-IN" sz="1800" b="1" i="0" u="none" strike="noStrike" cap="none" dirty="0">
                <a:solidFill>
                  <a:srgbClr val="22252B"/>
                </a:solidFill>
                <a:latin typeface="Roboto"/>
                <a:ea typeface="Roboto"/>
                <a:cs typeface="Roboto"/>
                <a:sym typeface="Roboto"/>
              </a:rPr>
              <a:t>Staffing Shortages – </a:t>
            </a:r>
            <a:r>
              <a:rPr lang="en-IN" sz="1800" b="0" i="0" u="none" strike="noStrike" cap="none" dirty="0">
                <a:solidFill>
                  <a:srgbClr val="22252B"/>
                </a:solidFill>
                <a:latin typeface="Arial"/>
                <a:ea typeface="Arial"/>
                <a:cs typeface="Arial"/>
                <a:sym typeface="Arial"/>
              </a:rPr>
              <a:t>Traditional irrigation practices face the problem of  staffing shortage. Efficient and productive workers and cattle that are skilled in economical irrigation are necessary</a:t>
            </a:r>
            <a:r>
              <a:rPr lang="en-IN" sz="1800" dirty="0">
                <a:solidFill>
                  <a:srgbClr val="22252B"/>
                </a:solidFill>
              </a:rPr>
              <a:t>.</a:t>
            </a:r>
          </a:p>
          <a:p>
            <a:pPr marR="0" lvl="0" algn="l" rtl="0">
              <a:lnSpc>
                <a:spcPct val="100000"/>
              </a:lnSpc>
              <a:spcBef>
                <a:spcPts val="0"/>
              </a:spcBef>
              <a:spcAft>
                <a:spcPts val="0"/>
              </a:spcAft>
              <a:buClr>
                <a:srgbClr val="22252B"/>
              </a:buClr>
              <a:buSzPts val="1800"/>
            </a:pPr>
            <a:endParaRPr sz="1800" b="1" i="0" u="none" strike="noStrike" cap="none" dirty="0">
              <a:solidFill>
                <a:srgbClr val="22252B"/>
              </a:solidFill>
              <a:latin typeface="Roboto"/>
              <a:ea typeface="Roboto"/>
              <a:cs typeface="Roboto"/>
              <a:sym typeface="Roboto"/>
            </a:endParaRPr>
          </a:p>
          <a:p>
            <a:pPr marL="285750" marR="0" lvl="0" indent="-285750" algn="l" rtl="0">
              <a:lnSpc>
                <a:spcPct val="100000"/>
              </a:lnSpc>
              <a:spcBef>
                <a:spcPts val="0"/>
              </a:spcBef>
              <a:spcAft>
                <a:spcPts val="0"/>
              </a:spcAft>
              <a:buClr>
                <a:srgbClr val="22252B"/>
              </a:buClr>
              <a:buSzPts val="1800"/>
              <a:buFont typeface="Arial"/>
              <a:buChar char="•"/>
            </a:pPr>
            <a:r>
              <a:rPr lang="en-IN" sz="1800" b="1" dirty="0">
                <a:solidFill>
                  <a:srgbClr val="22252B"/>
                </a:solidFill>
                <a:latin typeface="Roboto"/>
                <a:ea typeface="Roboto"/>
                <a:cs typeface="Roboto"/>
                <a:sym typeface="Roboto"/>
              </a:rPr>
              <a:t>Wastage </a:t>
            </a:r>
            <a:r>
              <a:rPr lang="en-IN" sz="1800" b="1" i="0" u="none" strike="noStrike" cap="none" dirty="0">
                <a:solidFill>
                  <a:srgbClr val="22252B"/>
                </a:solidFill>
                <a:latin typeface="Roboto"/>
                <a:ea typeface="Roboto"/>
                <a:cs typeface="Roboto"/>
                <a:sym typeface="Roboto"/>
              </a:rPr>
              <a:t>– </a:t>
            </a:r>
            <a:r>
              <a:rPr lang="en-IN" sz="1800" b="0" i="0" u="none" strike="noStrike" cap="none" dirty="0">
                <a:solidFill>
                  <a:srgbClr val="22252B"/>
                </a:solidFill>
                <a:latin typeface="Arial"/>
                <a:ea typeface="Arial"/>
                <a:cs typeface="Arial"/>
                <a:sym typeface="Arial"/>
              </a:rPr>
              <a:t>Unregu</a:t>
            </a:r>
            <a:r>
              <a:rPr lang="en-IN" sz="1800" dirty="0">
                <a:solidFill>
                  <a:srgbClr val="22252B"/>
                </a:solidFill>
              </a:rPr>
              <a:t>lated irrigation can lead to wastage of precious fresh water and can wash away the fertile top layer of soil, change the Ph of the soil, the important nutrients and fertilizers get wasted.</a:t>
            </a:r>
          </a:p>
          <a:p>
            <a:pPr marR="0" lvl="0" algn="l" rtl="0">
              <a:lnSpc>
                <a:spcPct val="100000"/>
              </a:lnSpc>
              <a:spcBef>
                <a:spcPts val="0"/>
              </a:spcBef>
              <a:spcAft>
                <a:spcPts val="0"/>
              </a:spcAft>
              <a:buClr>
                <a:srgbClr val="22252B"/>
              </a:buClr>
              <a:buSzPts val="1800"/>
            </a:pPr>
            <a:endParaRPr lang="en-IN" sz="1800" dirty="0">
              <a:solidFill>
                <a:srgbClr val="22252B"/>
              </a:solidFill>
            </a:endParaRPr>
          </a:p>
          <a:p>
            <a:pPr marL="285750" indent="-285750">
              <a:buClr>
                <a:srgbClr val="22252B"/>
              </a:buClr>
              <a:buSzPts val="1800"/>
              <a:buFont typeface="Arial"/>
              <a:buChar char="•"/>
            </a:pPr>
            <a:r>
              <a:rPr lang="en-IN" sz="2000" b="1" i="0" u="none" strike="noStrike" cap="none" dirty="0">
                <a:solidFill>
                  <a:srgbClr val="22252B"/>
                </a:solidFill>
                <a:latin typeface="Calibri"/>
                <a:ea typeface="Calibri"/>
                <a:cs typeface="Calibri"/>
                <a:sym typeface="Calibri"/>
              </a:rPr>
              <a:t>Waterlogging </a:t>
            </a:r>
            <a:r>
              <a:rPr lang="en-IN" sz="2000" b="0" i="0" u="none" strike="noStrike" cap="none" dirty="0">
                <a:solidFill>
                  <a:srgbClr val="22252B"/>
                </a:solidFill>
                <a:latin typeface="Calibri"/>
                <a:ea typeface="Calibri"/>
                <a:cs typeface="Calibri"/>
                <a:sym typeface="Calibri"/>
              </a:rPr>
              <a:t>- </a:t>
            </a:r>
            <a:r>
              <a:rPr lang="en-US" sz="1800" dirty="0">
                <a:effectLst/>
              </a:rPr>
              <a:t>Waterlogging is an issue on uneven land.</a:t>
            </a:r>
          </a:p>
          <a:p>
            <a:pPr marL="285750" marR="0" lvl="0" indent="-285750" algn="l" rtl="0">
              <a:lnSpc>
                <a:spcPct val="100000"/>
              </a:lnSpc>
              <a:spcBef>
                <a:spcPts val="0"/>
              </a:spcBef>
              <a:spcAft>
                <a:spcPts val="0"/>
              </a:spcAft>
              <a:buClr>
                <a:srgbClr val="22252B"/>
              </a:buClr>
              <a:buSzPts val="1800"/>
              <a:buFont typeface="Arial"/>
              <a:buChar char="•"/>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9"/>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76" name="Google Shape;76;p9"/>
          <p:cNvGrpSpPr/>
          <p:nvPr/>
        </p:nvGrpSpPr>
        <p:grpSpPr>
          <a:xfrm>
            <a:off x="0" y="18736"/>
            <a:ext cx="9144001" cy="511163"/>
            <a:chOff x="0" y="18736"/>
            <a:chExt cx="9144001" cy="511163"/>
          </a:xfrm>
        </p:grpSpPr>
        <p:pic>
          <p:nvPicPr>
            <p:cNvPr id="77" name="Google Shape;77;p9"/>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78" name="Google Shape;78;p9"/>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79" name="Google Shape;79;p9"/>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1" name="Google Shape;81;p9"/>
          <p:cNvSpPr txBox="1">
            <a:spLocks noGrp="1"/>
          </p:cNvSpPr>
          <p:nvPr>
            <p:ph type="title"/>
          </p:nvPr>
        </p:nvSpPr>
        <p:spPr>
          <a:xfrm>
            <a:off x="2287187" y="55916"/>
            <a:ext cx="4626520" cy="3359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IN" dirty="0"/>
              <a:t>Today- Life of a farmer is not easy ! </a:t>
            </a:r>
            <a:endParaRPr dirty="0"/>
          </a:p>
        </p:txBody>
      </p:sp>
      <p:pic>
        <p:nvPicPr>
          <p:cNvPr id="2" name="Picture 1">
            <a:extLst>
              <a:ext uri="{FF2B5EF4-FFF2-40B4-BE49-F238E27FC236}">
                <a16:creationId xmlns:a16="http://schemas.microsoft.com/office/drawing/2014/main" id="{85D09824-8679-7DDA-D843-4146C827BA4A}"/>
              </a:ext>
            </a:extLst>
          </p:cNvPr>
          <p:cNvPicPr>
            <a:picLocks noChangeAspect="1"/>
          </p:cNvPicPr>
          <p:nvPr/>
        </p:nvPicPr>
        <p:blipFill>
          <a:blip r:embed="rId5"/>
          <a:stretch>
            <a:fillRect/>
          </a:stretch>
        </p:blipFill>
        <p:spPr>
          <a:xfrm>
            <a:off x="18308" y="572205"/>
            <a:ext cx="4626520" cy="4283344"/>
          </a:xfrm>
          <a:prstGeom prst="rect">
            <a:avLst/>
          </a:prstGeom>
        </p:spPr>
      </p:pic>
      <p:sp>
        <p:nvSpPr>
          <p:cNvPr id="4" name="TextBox 3">
            <a:extLst>
              <a:ext uri="{FF2B5EF4-FFF2-40B4-BE49-F238E27FC236}">
                <a16:creationId xmlns:a16="http://schemas.microsoft.com/office/drawing/2014/main" id="{F86E2A30-4281-12EA-221D-2AA4BF909BAE}"/>
              </a:ext>
            </a:extLst>
          </p:cNvPr>
          <p:cNvSpPr txBox="1"/>
          <p:nvPr/>
        </p:nvSpPr>
        <p:spPr>
          <a:xfrm>
            <a:off x="2347993" y="4845033"/>
            <a:ext cx="6506481" cy="276999"/>
          </a:xfrm>
          <a:prstGeom prst="rect">
            <a:avLst/>
          </a:prstGeom>
          <a:noFill/>
        </p:spPr>
        <p:txBody>
          <a:bodyPr wrap="square">
            <a:spAutoFit/>
          </a:bodyPr>
          <a:lstStyle/>
          <a:p>
            <a:r>
              <a:rPr lang="en-US" sz="600" dirty="0">
                <a:solidFill>
                  <a:schemeClr val="bg1">
                    <a:lumMod val="50000"/>
                  </a:schemeClr>
                </a:solidFill>
              </a:rPr>
              <a:t>Image Credit : </a:t>
            </a:r>
            <a:r>
              <a:rPr lang="en-US" sz="600" dirty="0">
                <a:solidFill>
                  <a:srgbClr val="0000FF"/>
                </a:solidFill>
                <a:hlinkClick r:id="rId6">
                  <a:extLst>
                    <a:ext uri="{A12FA001-AC4F-418D-AE19-62706E023703}">
                      <ahyp:hlinkClr xmlns:ahyp="http://schemas.microsoft.com/office/drawing/2018/hyperlinkcolor" val="tx"/>
                    </a:ext>
                  </a:extLst>
                </a:hlinkClick>
              </a:rPr>
              <a:t>https://www.researchgate.net/figure/Information-needs-of-farmers-Adapted-from-Mittal-2010_</a:t>
            </a:r>
            <a:r>
              <a:rPr lang="en-US" sz="600" dirty="0">
                <a:solidFill>
                  <a:schemeClr val="bg1">
                    <a:lumMod val="50000"/>
                  </a:schemeClr>
                </a:solidFill>
                <a:hlinkClick r:id="rId6">
                  <a:extLst>
                    <a:ext uri="{A12FA001-AC4F-418D-AE19-62706E023703}">
                      <ahyp:hlinkClr xmlns:ahyp="http://schemas.microsoft.com/office/drawing/2018/hyperlinkcolor" val="tx"/>
                    </a:ext>
                  </a:extLst>
                </a:hlinkClick>
              </a:rPr>
              <a:t>fig1_301277058</a:t>
            </a:r>
            <a:endParaRPr lang="en-US" sz="600" dirty="0">
              <a:solidFill>
                <a:schemeClr val="bg1">
                  <a:lumMod val="50000"/>
                </a:schemeClr>
              </a:solidFill>
            </a:endParaRPr>
          </a:p>
          <a:p>
            <a:r>
              <a:rPr lang="en-US" sz="600" dirty="0">
                <a:solidFill>
                  <a:schemeClr val="bg1">
                    <a:lumMod val="50000"/>
                  </a:schemeClr>
                </a:solidFill>
              </a:rPr>
              <a:t>https://</a:t>
            </a:r>
            <a:r>
              <a:rPr lang="en-US" sz="600" dirty="0" err="1">
                <a:solidFill>
                  <a:schemeClr val="bg1">
                    <a:lumMod val="50000"/>
                  </a:schemeClr>
                </a:solidFill>
              </a:rPr>
              <a:t>www.gettyimages.ca</a:t>
            </a:r>
            <a:r>
              <a:rPr lang="en-US" sz="600" dirty="0">
                <a:solidFill>
                  <a:schemeClr val="bg1">
                    <a:lumMod val="50000"/>
                  </a:schemeClr>
                </a:solidFill>
              </a:rPr>
              <a:t>/photos/farmer-</a:t>
            </a:r>
            <a:r>
              <a:rPr lang="en-US" sz="600" dirty="0" err="1">
                <a:solidFill>
                  <a:schemeClr val="bg1">
                    <a:lumMod val="50000"/>
                  </a:schemeClr>
                </a:solidFill>
              </a:rPr>
              <a:t>india</a:t>
            </a:r>
            <a:endParaRPr lang="en-US" sz="600" dirty="0">
              <a:solidFill>
                <a:schemeClr val="bg1">
                  <a:lumMod val="50000"/>
                </a:schemeClr>
              </a:solidFill>
            </a:endParaRPr>
          </a:p>
        </p:txBody>
      </p:sp>
      <p:pic>
        <p:nvPicPr>
          <p:cNvPr id="5" name="Picture 4">
            <a:extLst>
              <a:ext uri="{FF2B5EF4-FFF2-40B4-BE49-F238E27FC236}">
                <a16:creationId xmlns:a16="http://schemas.microsoft.com/office/drawing/2014/main" id="{1D46D8BE-F4B0-6BAC-59B3-7F76F80BF965}"/>
              </a:ext>
            </a:extLst>
          </p:cNvPr>
          <p:cNvPicPr>
            <a:picLocks noChangeAspect="1"/>
          </p:cNvPicPr>
          <p:nvPr/>
        </p:nvPicPr>
        <p:blipFill>
          <a:blip r:embed="rId7"/>
          <a:stretch>
            <a:fillRect/>
          </a:stretch>
        </p:blipFill>
        <p:spPr>
          <a:xfrm>
            <a:off x="4644828" y="572205"/>
            <a:ext cx="3975228" cy="3730538"/>
          </a:xfrm>
          <a:prstGeom prst="rect">
            <a:avLst/>
          </a:prstGeom>
        </p:spPr>
      </p:pic>
      <p:sp>
        <p:nvSpPr>
          <p:cNvPr id="6" name="Google Shape;83;p9">
            <a:extLst>
              <a:ext uri="{FF2B5EF4-FFF2-40B4-BE49-F238E27FC236}">
                <a16:creationId xmlns:a16="http://schemas.microsoft.com/office/drawing/2014/main" id="{2AD94419-7BF9-B99C-1625-C7445D0F7E33}"/>
              </a:ext>
            </a:extLst>
          </p:cNvPr>
          <p:cNvSpPr txBox="1"/>
          <p:nvPr/>
        </p:nvSpPr>
        <p:spPr>
          <a:xfrm>
            <a:off x="5108442" y="4375856"/>
            <a:ext cx="3048000"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What all should I focus 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51227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9"/>
          <p:cNvSpPr txBox="1"/>
          <p:nvPr/>
        </p:nvSpPr>
        <p:spPr>
          <a:xfrm>
            <a:off x="604801" y="47529"/>
            <a:ext cx="616585" cy="271145"/>
          </a:xfrm>
          <a:prstGeom prst="rect">
            <a:avLst/>
          </a:prstGeom>
          <a:noFill/>
          <a:ln>
            <a:noFill/>
          </a:ln>
        </p:spPr>
        <p:txBody>
          <a:bodyPr spcFirstLastPara="1" wrap="square" lIns="0" tIns="10775" rIns="0" bIns="0" anchor="t" anchorCtr="0">
            <a:spAutoFit/>
          </a:bodyPr>
          <a:lstStyle/>
          <a:p>
            <a:pPr marL="12700" marR="5080" lvl="0" indent="0" algn="l" rtl="0">
              <a:lnSpc>
                <a:spcPct val="101600"/>
              </a:lnSpc>
              <a:spcBef>
                <a:spcPts val="0"/>
              </a:spcBef>
              <a:spcAft>
                <a:spcPts val="0"/>
              </a:spcAft>
              <a:buClr>
                <a:srgbClr val="000000"/>
              </a:buClr>
              <a:buSzPts val="800"/>
              <a:buFont typeface="Arial"/>
              <a:buNone/>
            </a:pPr>
            <a:r>
              <a:rPr lang="en-IN" sz="800" b="0" i="0" u="none" strike="noStrike" cap="none">
                <a:solidFill>
                  <a:schemeClr val="dk1"/>
                </a:solidFill>
                <a:latin typeface="Times New Roman"/>
                <a:ea typeface="Times New Roman"/>
                <a:cs typeface="Times New Roman"/>
                <a:sym typeface="Times New Roman"/>
              </a:rPr>
              <a:t>RV College of  Engineering</a:t>
            </a:r>
            <a:endParaRPr sz="800" b="0" i="0" u="none" strike="noStrike" cap="none">
              <a:solidFill>
                <a:schemeClr val="dk1"/>
              </a:solidFill>
              <a:latin typeface="Times New Roman"/>
              <a:ea typeface="Times New Roman"/>
              <a:cs typeface="Times New Roman"/>
              <a:sym typeface="Times New Roman"/>
            </a:endParaRPr>
          </a:p>
        </p:txBody>
      </p:sp>
      <p:grpSp>
        <p:nvGrpSpPr>
          <p:cNvPr id="76" name="Google Shape;76;p9"/>
          <p:cNvGrpSpPr/>
          <p:nvPr/>
        </p:nvGrpSpPr>
        <p:grpSpPr>
          <a:xfrm>
            <a:off x="0" y="18736"/>
            <a:ext cx="9144001" cy="511163"/>
            <a:chOff x="0" y="18736"/>
            <a:chExt cx="9144001" cy="511163"/>
          </a:xfrm>
        </p:grpSpPr>
        <p:pic>
          <p:nvPicPr>
            <p:cNvPr id="77" name="Google Shape;77;p9"/>
            <p:cNvPicPr preferRelativeResize="0"/>
            <p:nvPr/>
          </p:nvPicPr>
          <p:blipFill rotWithShape="1">
            <a:blip r:embed="rId3">
              <a:alphaModFix/>
            </a:blip>
            <a:srcRect/>
            <a:stretch/>
          </p:blipFill>
          <p:spPr>
            <a:xfrm>
              <a:off x="27604" y="18736"/>
              <a:ext cx="523844" cy="392883"/>
            </a:xfrm>
            <a:prstGeom prst="rect">
              <a:avLst/>
            </a:prstGeom>
            <a:noFill/>
            <a:ln>
              <a:noFill/>
            </a:ln>
          </p:spPr>
        </p:pic>
        <p:pic>
          <p:nvPicPr>
            <p:cNvPr id="78" name="Google Shape;78;p9"/>
            <p:cNvPicPr preferRelativeResize="0"/>
            <p:nvPr/>
          </p:nvPicPr>
          <p:blipFill rotWithShape="1">
            <a:blip r:embed="rId4">
              <a:alphaModFix/>
            </a:blip>
            <a:srcRect/>
            <a:stretch/>
          </p:blipFill>
          <p:spPr>
            <a:xfrm>
              <a:off x="0" y="424499"/>
              <a:ext cx="9143999" cy="105400"/>
            </a:xfrm>
            <a:prstGeom prst="rect">
              <a:avLst/>
            </a:prstGeom>
            <a:noFill/>
            <a:ln>
              <a:noFill/>
            </a:ln>
          </p:spPr>
        </p:pic>
        <p:sp>
          <p:nvSpPr>
            <p:cNvPr id="79" name="Google Shape;79;p9"/>
            <p:cNvSpPr/>
            <p:nvPr/>
          </p:nvSpPr>
          <p:spPr>
            <a:xfrm>
              <a:off x="1" y="444499"/>
              <a:ext cx="9144000" cy="25400"/>
            </a:xfrm>
            <a:custGeom>
              <a:avLst/>
              <a:gdLst/>
              <a:ahLst/>
              <a:cxnLst/>
              <a:rect l="l" t="t" r="r" b="b"/>
              <a:pathLst>
                <a:path w="9144000" h="25400" extrusionOk="0">
                  <a:moveTo>
                    <a:pt x="0" y="0"/>
                  </a:moveTo>
                  <a:lnTo>
                    <a:pt x="9143998" y="0"/>
                  </a:lnTo>
                  <a:lnTo>
                    <a:pt x="9143998" y="25399"/>
                  </a:lnTo>
                  <a:lnTo>
                    <a:pt x="0" y="25399"/>
                  </a:lnTo>
                  <a:lnTo>
                    <a:pt x="0" y="0"/>
                  </a:lnTo>
                  <a:close/>
                </a:path>
              </a:pathLst>
            </a:custGeom>
            <a:solidFill>
              <a:srgbClr val="0070C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1" name="Google Shape;81;p9"/>
          <p:cNvSpPr txBox="1">
            <a:spLocks noGrp="1"/>
          </p:cNvSpPr>
          <p:nvPr>
            <p:ph type="title"/>
          </p:nvPr>
        </p:nvSpPr>
        <p:spPr>
          <a:xfrm>
            <a:off x="1371600" y="55916"/>
            <a:ext cx="7679409" cy="3359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IN" dirty="0"/>
              <a:t>Today- Lets help him do better with Precision Agriculture </a:t>
            </a:r>
            <a:endParaRPr dirty="0"/>
          </a:p>
        </p:txBody>
      </p:sp>
      <p:sp>
        <p:nvSpPr>
          <p:cNvPr id="4" name="TextBox 3">
            <a:extLst>
              <a:ext uri="{FF2B5EF4-FFF2-40B4-BE49-F238E27FC236}">
                <a16:creationId xmlns:a16="http://schemas.microsoft.com/office/drawing/2014/main" id="{F86E2A30-4281-12EA-221D-2AA4BF909BAE}"/>
              </a:ext>
            </a:extLst>
          </p:cNvPr>
          <p:cNvSpPr txBox="1"/>
          <p:nvPr/>
        </p:nvSpPr>
        <p:spPr>
          <a:xfrm>
            <a:off x="2347993" y="4845033"/>
            <a:ext cx="6506481" cy="276999"/>
          </a:xfrm>
          <a:prstGeom prst="rect">
            <a:avLst/>
          </a:prstGeom>
          <a:noFill/>
        </p:spPr>
        <p:txBody>
          <a:bodyPr wrap="square">
            <a:spAutoFit/>
          </a:bodyPr>
          <a:lstStyle/>
          <a:p>
            <a:r>
              <a:rPr lang="en-US" sz="600" dirty="0">
                <a:solidFill>
                  <a:schemeClr val="bg1">
                    <a:lumMod val="50000"/>
                  </a:schemeClr>
                </a:solidFill>
              </a:rPr>
              <a:t>Image Credit :</a:t>
            </a:r>
          </a:p>
          <a:p>
            <a:r>
              <a:rPr lang="en-US" sz="600" dirty="0">
                <a:solidFill>
                  <a:schemeClr val="bg1">
                    <a:lumMod val="50000"/>
                  </a:schemeClr>
                </a:solidFill>
              </a:rPr>
              <a:t>https://</a:t>
            </a:r>
            <a:r>
              <a:rPr lang="en-US" sz="600" dirty="0" err="1">
                <a:solidFill>
                  <a:schemeClr val="bg1">
                    <a:lumMod val="50000"/>
                  </a:schemeClr>
                </a:solidFill>
              </a:rPr>
              <a:t>www.gettyimages.ca</a:t>
            </a:r>
            <a:r>
              <a:rPr lang="en-US" sz="600" dirty="0">
                <a:solidFill>
                  <a:schemeClr val="bg1">
                    <a:lumMod val="50000"/>
                  </a:schemeClr>
                </a:solidFill>
              </a:rPr>
              <a:t>/photos/farmer-</a:t>
            </a:r>
            <a:r>
              <a:rPr lang="en-US" sz="600" dirty="0" err="1">
                <a:solidFill>
                  <a:schemeClr val="bg1">
                    <a:lumMod val="50000"/>
                  </a:schemeClr>
                </a:solidFill>
              </a:rPr>
              <a:t>india</a:t>
            </a:r>
            <a:endParaRPr lang="en-US" sz="600" dirty="0">
              <a:solidFill>
                <a:schemeClr val="bg1">
                  <a:lumMod val="50000"/>
                </a:schemeClr>
              </a:solidFill>
            </a:endParaRPr>
          </a:p>
        </p:txBody>
      </p:sp>
      <p:pic>
        <p:nvPicPr>
          <p:cNvPr id="3" name="Picture 2">
            <a:extLst>
              <a:ext uri="{FF2B5EF4-FFF2-40B4-BE49-F238E27FC236}">
                <a16:creationId xmlns:a16="http://schemas.microsoft.com/office/drawing/2014/main" id="{F165A7C8-0906-CD2E-6349-BAA8CAE5AC3D}"/>
              </a:ext>
            </a:extLst>
          </p:cNvPr>
          <p:cNvPicPr>
            <a:picLocks noChangeAspect="1"/>
          </p:cNvPicPr>
          <p:nvPr/>
        </p:nvPicPr>
        <p:blipFill>
          <a:blip r:embed="rId5"/>
          <a:stretch>
            <a:fillRect/>
          </a:stretch>
        </p:blipFill>
        <p:spPr>
          <a:xfrm>
            <a:off x="4779185" y="1544638"/>
            <a:ext cx="4186583" cy="2783081"/>
          </a:xfrm>
          <a:prstGeom prst="rect">
            <a:avLst/>
          </a:prstGeom>
        </p:spPr>
      </p:pic>
      <p:pic>
        <p:nvPicPr>
          <p:cNvPr id="6" name="Picture 5">
            <a:extLst>
              <a:ext uri="{FF2B5EF4-FFF2-40B4-BE49-F238E27FC236}">
                <a16:creationId xmlns:a16="http://schemas.microsoft.com/office/drawing/2014/main" id="{86F8198C-5335-1414-1C75-28B190B3C7FA}"/>
              </a:ext>
            </a:extLst>
          </p:cNvPr>
          <p:cNvPicPr>
            <a:picLocks noChangeAspect="1"/>
          </p:cNvPicPr>
          <p:nvPr/>
        </p:nvPicPr>
        <p:blipFill>
          <a:blip r:embed="rId6"/>
          <a:stretch>
            <a:fillRect/>
          </a:stretch>
        </p:blipFill>
        <p:spPr>
          <a:xfrm>
            <a:off x="27604" y="517444"/>
            <a:ext cx="5116195" cy="4089244"/>
          </a:xfrm>
          <a:prstGeom prst="rect">
            <a:avLst/>
          </a:prstGeom>
        </p:spPr>
      </p:pic>
      <p:sp>
        <p:nvSpPr>
          <p:cNvPr id="7" name="Google Shape;83;p9">
            <a:extLst>
              <a:ext uri="{FF2B5EF4-FFF2-40B4-BE49-F238E27FC236}">
                <a16:creationId xmlns:a16="http://schemas.microsoft.com/office/drawing/2014/main" id="{BD789F7D-CF2E-721B-CAFC-011853819CE5}"/>
              </a:ext>
            </a:extLst>
          </p:cNvPr>
          <p:cNvSpPr txBox="1"/>
          <p:nvPr/>
        </p:nvSpPr>
        <p:spPr>
          <a:xfrm>
            <a:off x="5108442" y="4325630"/>
            <a:ext cx="3446622"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Times New Roman"/>
                <a:ea typeface="Times New Roman"/>
                <a:cs typeface="Times New Roman"/>
                <a:sym typeface="Times New Roman"/>
              </a:rPr>
              <a:t>Aha….</a:t>
            </a:r>
            <a:r>
              <a:rPr lang="en-US" sz="1800" b="0" i="0" u="none" strike="noStrike" cap="none" dirty="0">
                <a:solidFill>
                  <a:schemeClr val="dk1"/>
                </a:solidFill>
                <a:latin typeface="Times New Roman"/>
                <a:ea typeface="Times New Roman"/>
                <a:cs typeface="Times New Roman"/>
                <a:sym typeface="Times New Roman"/>
              </a:rPr>
              <a:t>I can start with one area and adopt others in phased manner</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0597349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3817</Words>
  <Application>Microsoft Office PowerPoint</Application>
  <PresentationFormat>On-screen Show (16:9)</PresentationFormat>
  <Paragraphs>352</Paragraphs>
  <Slides>39</Slides>
  <Notes>39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Roboto</vt:lpstr>
      <vt:lpstr>Playfair Display</vt:lpstr>
      <vt:lpstr>Helvetica Neue</vt:lpstr>
      <vt:lpstr>Times New Roman</vt:lpstr>
      <vt:lpstr>Arial Rounded</vt:lpstr>
      <vt:lpstr>Trebuchet MS</vt:lpstr>
      <vt:lpstr>Calibri</vt:lpstr>
      <vt:lpstr>Wingdings</vt:lpstr>
      <vt:lpstr>Office Theme</vt:lpstr>
      <vt:lpstr>PowerPoint Presentation</vt:lpstr>
      <vt:lpstr>PowerPoint Presentation</vt:lpstr>
      <vt:lpstr>TEAM INTRODUCTION</vt:lpstr>
      <vt:lpstr> Project title</vt:lpstr>
      <vt:lpstr>CONTENTS</vt:lpstr>
      <vt:lpstr>PowerPoint Presentation</vt:lpstr>
      <vt:lpstr>PowerPoint Presentation</vt:lpstr>
      <vt:lpstr>Today- Life of a farmer is not easy ! </vt:lpstr>
      <vt:lpstr>Today- Lets help him do better with Precision Agriculture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dc:creator>
  <cp:lastModifiedBy>Khushi</cp:lastModifiedBy>
  <cp:revision>30</cp:revision>
  <dcterms:modified xsi:type="dcterms:W3CDTF">2023-04-05T05:06:51Z</dcterms:modified>
</cp:coreProperties>
</file>